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1018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1336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article-worksheet-for-class-3/#:~:text=Articles%20are%20small%20but%20powerful,exactly%20what%20you%E2%80%99re%20referring%20t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11" Type="http://schemas.openxmlformats.org/officeDocument/2006/relationships/hyperlink" Target="https://teachersinstruction.com/article-worksheet-for-class-3/#:~:text=%E2%80%9CA%E2%80%9D%20and%20%E2%80%9Can%E2%80%9D%20are%20indefinite,or%20reader%20already%20knows%20about" TargetMode="External"/><Relationship Id="rId5" Type="http://schemas.openxmlformats.org/officeDocument/2006/relationships/image" Target="../media/image7.png"/><Relationship Id="rId10" Type="http://schemas.openxmlformats.org/officeDocument/2006/relationships/hyperlink" Target="https://teachersinstruction.com/article-worksheet-for-class-3/#:~:text=Article%20Example%20Noun%20Sentence%20a,Look%20at%20the%20moon%20tonight" TargetMode="External"/><Relationship Id="rId4" Type="http://schemas.openxmlformats.org/officeDocument/2006/relationships/image" Target="../media/image6.svg"/><Relationship Id="rId9" Type="http://schemas.openxmlformats.org/officeDocument/2006/relationships/hyperlink" Target="https://teachersinstruction.com/article-worksheet-for-class-3/#:~:text=Articles%20are%20small%20words%20that,starting%20with%20a%20vowel%20sound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hyperlink" Target="https://www.merriam-webster.com/grammar/is-it-a-or-an#:~:text=,use%20an%2C%20rather%20than%20a" TargetMode="External"/><Relationship Id="rId5" Type="http://schemas.openxmlformats.org/officeDocument/2006/relationships/image" Target="../media/image13.png"/><Relationship Id="rId10" Type="http://schemas.openxmlformats.org/officeDocument/2006/relationships/hyperlink" Target="https://teachersinstruction.com/article-worksheet-for-class-3/#:~:text=Only%20if%20the%20word%20starts,we%20pronounce%20the%20%E2%80%9Ch%E2%80%9D%20sound" TargetMode="External"/><Relationship Id="rId4" Type="http://schemas.openxmlformats.org/officeDocument/2006/relationships/image" Target="../media/image12.svg"/><Relationship Id="rId9" Type="http://schemas.openxmlformats.org/officeDocument/2006/relationships/hyperlink" Target="https://teachersinstruction.com/article-worksheet-for-class-3/#:~:text=When%20to%20Use%20A%2C%20An%2C,and%20The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11" Type="http://schemas.openxmlformats.org/officeDocument/2006/relationships/hyperlink" Target="https://www.merriam-webster.com/grammar/is-it-a-or-an#:~:text=It%27s%20About%20the%20Sound" TargetMode="External"/><Relationship Id="rId5" Type="http://schemas.openxmlformats.org/officeDocument/2006/relationships/image" Target="../media/image19.png"/><Relationship Id="rId10" Type="http://schemas.openxmlformats.org/officeDocument/2006/relationships/hyperlink" Target="https://teachersinstruction.com/article-worksheet-for-class-3/#:~:text=Only%20if%20the%20word%20starts,we%20pronounce%20the%20%E2%80%9Ch%E2%80%9D%20sound" TargetMode="External"/><Relationship Id="rId4" Type="http://schemas.openxmlformats.org/officeDocument/2006/relationships/image" Target="../media/image18.svg"/><Relationship Id="rId9" Type="http://schemas.openxmlformats.org/officeDocument/2006/relationships/hyperlink" Target="https://teachersinstruction.com/article-worksheet-for-class-3/#:~:text=When%20to%20Use%20A%2C%20An%2C,and%20The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11" Type="http://schemas.openxmlformats.org/officeDocument/2006/relationships/hyperlink" Target="https://learnenglish.britishcouncil.org/grammar/english-grammar-reference/definite-article#:~:text=We%20use%20the%20definite%20article,what%20we%20are%20referring%20to" TargetMode="External"/><Relationship Id="rId5" Type="http://schemas.openxmlformats.org/officeDocument/2006/relationships/image" Target="../media/image21.png"/><Relationship Id="rId10" Type="http://schemas.openxmlformats.org/officeDocument/2006/relationships/hyperlink" Target="https://teachersinstruction.com/article-worksheet-for-class-3/#:~:text=%E2%80%9CA%E2%80%9D%20and%20%E2%80%9Can%E2%80%9D%20are%20indefinite,or%20reader%20already%20knows%20about" TargetMode="External"/><Relationship Id="rId4" Type="http://schemas.openxmlformats.org/officeDocument/2006/relationships/image" Target="../media/image10.svg"/><Relationship Id="rId9" Type="http://schemas.openxmlformats.org/officeDocument/2006/relationships/hyperlink" Target="https://teachersinstruction.com/article-worksheet-for-class-3/#:~:text=2,the%20book%20on%20the%20tabl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article-worksheet-for-class-3/#:~:text=When%20to%20Use%20A%2C%20An%2C,and%20Th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eachersinstruction.com/article-worksheet-for-class-3/#:~:text=%E2%80%9CA%E2%80%9D%20and%20%E2%80%9Can%E2%80%9D%20are%20indefinite,or%20reader%20already%20knows%20abou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article-worksheet-for-class-3/#:~:text=1,Can%20I%20have%20___%20appl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article-worksheet-for-class-3/#:~:text=Choose%20the%20Correct%20Article%20,2%20%E2%80%93%20Multiple%20Choic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article-worksheet-for-class-3/#:~:text=1,have%20the%20dog%20called%20Bruno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article-worksheet-for-class-3/#:~:text=Quiz%3A%20A%2FAn%2FThe%20Practice%20%28Sel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hyperlink" Target="https://teachersinstruction.com/article-worksheet-for-class-3/#:~:text=Articles%20may%20be%20small%2C%20but,stronger%20grammar%20and%20clearer%20thinkin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eachersinstruction.com/article-worksheet-for-class-3/#:~:text=Only%20if%20the%20word%20starts,we%20pronounce%20the%20%E2%80%9Ch%E2%80%9D%20sound" TargetMode="External"/><Relationship Id="rId5" Type="http://schemas.openxmlformats.org/officeDocument/2006/relationships/hyperlink" Target="https://teachersinstruction.com/article-worksheet-for-class-3/#:~:text=%E2%80%9CA%E2%80%9D%20and%20%E2%80%9Can%E2%80%9D%20are%20indefinite,or%20reader%20already%20knows%20about" TargetMode="External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article-worksheet-for-class-3/#:~:text=Only%20if%20the%20word%20starts,we%20pronounce%20the%20%E2%80%9Ch%E2%80%9D%20sound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merriam-webster.com/grammar/is-it-a-or-an#:~:text=It%27s%20About%20the%20Soun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oai/share/814c0ba7-4c3c-4c91-8426-d6b9892c03eb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20640" y="365760"/>
            <a:ext cx="4023360" cy="40233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188720"/>
            <a:ext cx="4572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30A18"/>
                </a:solidFill>
              </a:rPr>
              <a:t>Articles (A, An, The)
</a:t>
            </a:r>
            <a:r>
              <a:rPr lang="en-US" sz="2000" dirty="0">
                <a:solidFill>
                  <a:srgbClr val="030A18"/>
                </a:solidFill>
              </a:rPr>
              <a:t>Grammar Lesson for Class 3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457200" y="2814084"/>
            <a:ext cx="4572000" cy="70174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30A18"/>
                </a:solidFill>
              </a:rPr>
              <a:t>Understanding and Using English Articles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411480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00" dirty="0"/>
          </a:p>
        </p:txBody>
      </p:sp>
      <p:pic>
        <p:nvPicPr>
          <p:cNvPr id="7" name="Picture 6" descr="A black and yellow logo&#10;&#10;AI-generated content may be incorrect.">
            <a:extLst>
              <a:ext uri="{FF2B5EF4-FFF2-40B4-BE49-F238E27FC236}">
                <a16:creationId xmlns:a16="http://schemas.microsoft.com/office/drawing/2014/main" id="{1E5B2371-2605-EDC7-D980-EBA4BD415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348" y="3455670"/>
            <a:ext cx="2857500" cy="1866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Objectives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3200400" cy="3017520"/>
          </a:xfrm>
          <a:prstGeom prst="roundRect">
            <a:avLst>
              <a:gd name="adj" fmla="val 3030"/>
            </a:avLst>
          </a:prstGeom>
          <a:solidFill>
            <a:srgbClr val="F6F9FC"/>
          </a:solidFill>
          <a:ln w="12700">
            <a:solidFill>
              <a:srgbClr val="F6F9F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731520" y="1463040"/>
            <a:ext cx="78638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400" dirty="0">
                <a:solidFill>
                  <a:srgbClr val="030A18"/>
                </a:solidFill>
              </a:rPr>
              <a:t>Know what articles are</a:t>
            </a:r>
            <a:endParaRPr lang="en-US" sz="14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400" dirty="0">
                <a:solidFill>
                  <a:srgbClr val="030A18"/>
                </a:solidFill>
              </a:rPr>
              <a:t>Use ‘a’, ‘an’ and ‘the’ correctly</a:t>
            </a:r>
            <a:endParaRPr lang="en-US" sz="14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400" dirty="0">
                <a:solidFill>
                  <a:srgbClr val="030A18"/>
                </a:solidFill>
              </a:rPr>
              <a:t>Spot article errors in sentences</a:t>
            </a:r>
            <a:endParaRPr lang="en-US" sz="14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400" dirty="0">
                <a:solidFill>
                  <a:srgbClr val="030A18"/>
                </a:solidFill>
              </a:rPr>
              <a:t>Practice with a short quiz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47777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1976D2"/>
                </a:solidFill>
                <a:hlinkClick r:id="rId3"/>
              </a:rPr>
              <a:t>[1]</a:t>
            </a:r>
            <a:endParaRPr lang="en-US" sz="600" dirty="0"/>
          </a:p>
        </p:txBody>
      </p:sp>
      <p:pic>
        <p:nvPicPr>
          <p:cNvPr id="9" name="Graphic 8" descr="Classroom outline">
            <a:extLst>
              <a:ext uri="{FF2B5EF4-FFF2-40B4-BE49-F238E27FC236}">
                <a16:creationId xmlns:a16="http://schemas.microsoft.com/office/drawing/2014/main" id="{3B4CFB48-7B93-6823-B8C3-33C51FF1D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48739" y="1147396"/>
            <a:ext cx="3055816" cy="30558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Are Articles?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754880" cy="2834640"/>
          </a:xfrm>
          <a:prstGeom prst="roundRect">
            <a:avLst>
              <a:gd name="adj" fmla="val 3226"/>
            </a:avLst>
          </a:prstGeom>
          <a:solidFill>
            <a:srgbClr val="F6F9FC"/>
          </a:solidFill>
          <a:ln w="12700">
            <a:solidFill>
              <a:srgbClr val="F6F9F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45720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Articles are small words that come before nouns.
</a:t>
            </a:r>
            <a:r>
              <a:rPr lang="en-US" sz="1300" dirty="0">
                <a:solidFill>
                  <a:srgbClr val="030A18"/>
                </a:solidFill>
              </a:rPr>
              <a:t>They tell us if we’re talking about any one thing or a specific thing.
</a:t>
            </a:r>
            <a:r>
              <a:rPr lang="en-US" sz="1400" b="1" dirty="0">
                <a:solidFill>
                  <a:srgbClr val="030A18"/>
                </a:solidFill>
              </a:rPr>
              <a:t>Types of Articles:
</a:t>
            </a:r>
            <a:r>
              <a:rPr lang="en-US" sz="1300" dirty="0">
                <a:solidFill>
                  <a:srgbClr val="030A18"/>
                </a:solidFill>
              </a:rPr>
              <a:t>• Indefinite articles (a, an)
• Definite article (the)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577840" y="1280160"/>
            <a:ext cx="3108960" cy="2560320"/>
          </a:xfrm>
          <a:prstGeom prst="roundRect">
            <a:avLst>
              <a:gd name="adj" fmla="val 3571"/>
            </a:avLst>
          </a:prstGeom>
          <a:solidFill>
            <a:srgbClr val="EAF3FC"/>
          </a:solidFill>
          <a:ln w="12700">
            <a:solidFill>
              <a:srgbClr val="EAF3FC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0720" y="146304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217920" y="146304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a </a:t>
            </a:r>
            <a:r>
              <a:rPr lang="en-US" sz="1400" dirty="0">
                <a:solidFill>
                  <a:srgbClr val="030A18"/>
                </a:solidFill>
              </a:rPr>
              <a:t>dog</a:t>
            </a:r>
            <a:endParaRPr lang="en-US" sz="14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60720" y="2194560"/>
            <a:ext cx="365760" cy="3657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17920" y="219456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an </a:t>
            </a:r>
            <a:r>
              <a:rPr lang="en-US" sz="1400" dirty="0">
                <a:solidFill>
                  <a:srgbClr val="030A18"/>
                </a:solidFill>
              </a:rPr>
              <a:t>umbrella</a:t>
            </a:r>
            <a:endParaRPr lang="en-US" sz="1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60720" y="2926080"/>
            <a:ext cx="365760" cy="36576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217920" y="29260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the </a:t>
            </a:r>
            <a:r>
              <a:rPr lang="en-US" sz="1400" dirty="0">
                <a:solidFill>
                  <a:srgbClr val="030A18"/>
                </a:solidFill>
              </a:rPr>
              <a:t>sun</a:t>
            </a:r>
            <a:endParaRPr lang="en-US" sz="1400" dirty="0"/>
          </a:p>
        </p:txBody>
      </p:sp>
      <p:sp>
        <p:nvSpPr>
          <p:cNvPr id="12" name="Text 7"/>
          <p:cNvSpPr/>
          <p:nvPr/>
        </p:nvSpPr>
        <p:spPr>
          <a:xfrm>
            <a:off x="457200" y="47777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1976D2"/>
                </a:solidFill>
                <a:hlinkClick r:id="rId9"/>
              </a:rPr>
              <a:t>[2]</a:t>
            </a:r>
            <a:r>
              <a:rPr lang="en-US" sz="600" u="sng" dirty="0">
                <a:solidFill>
                  <a:srgbClr val="1976D2"/>
                </a:solidFill>
              </a:rPr>
              <a:t> </a:t>
            </a:r>
            <a:r>
              <a:rPr lang="en-US" sz="600" u="sng" dirty="0">
                <a:solidFill>
                  <a:srgbClr val="1976D2"/>
                </a:solidFill>
                <a:hlinkClick r:id="rId10"/>
              </a:rPr>
              <a:t>[3]</a:t>
            </a:r>
            <a:r>
              <a:rPr lang="en-US" sz="600" u="sng" dirty="0">
                <a:solidFill>
                  <a:srgbClr val="1976D2"/>
                </a:solidFill>
              </a:rPr>
              <a:t> </a:t>
            </a:r>
            <a:r>
              <a:rPr lang="en-US" sz="600" u="sng" dirty="0">
                <a:solidFill>
                  <a:srgbClr val="1976D2"/>
                </a:solidFill>
                <a:hlinkClick r:id="rId11"/>
              </a:rPr>
              <a:t>[4]</a:t>
            </a:r>
            <a:endParaRPr lang="en-US" sz="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to Use ‘A’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5669280" cy="2743200"/>
          </a:xfrm>
          <a:prstGeom prst="roundRect">
            <a:avLst>
              <a:gd name="adj" fmla="val 3333"/>
            </a:avLst>
          </a:prstGeom>
          <a:solidFill>
            <a:srgbClr val="F6F9FC"/>
          </a:solidFill>
          <a:ln w="12700">
            <a:solidFill>
              <a:srgbClr val="F6F9F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54864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Use ‘a’ before words that begin with consonant sounds.
</a:t>
            </a:r>
            <a:r>
              <a:rPr lang="en-US" sz="1300" dirty="0">
                <a:solidFill>
                  <a:srgbClr val="030A18"/>
                </a:solidFill>
              </a:rPr>
              <a:t>Examples: a bag, a cat
</a:t>
            </a:r>
            <a:r>
              <a:rPr lang="en-US" sz="1300" i="1" dirty="0">
                <a:solidFill>
                  <a:srgbClr val="C0392B"/>
                </a:solidFill>
              </a:rPr>
              <a:t>Not used before vowel sounds!</a:t>
            </a:r>
            <a:endParaRPr lang="en-US" sz="1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0800" y="1463040"/>
            <a:ext cx="365760" cy="36576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0800" y="1920240"/>
            <a:ext cx="365760" cy="365760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0800" y="2377440"/>
            <a:ext cx="365760" cy="36576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858000" y="14630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bag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6858000" y="19202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cat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6858000" y="23774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girl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457200" y="47777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1976D2"/>
                </a:solidFill>
                <a:hlinkClick r:id="rId9"/>
              </a:rPr>
              <a:t>[5]</a:t>
            </a:r>
            <a:r>
              <a:rPr lang="en-US" sz="600" u="sng" dirty="0">
                <a:solidFill>
                  <a:srgbClr val="1976D2"/>
                </a:solidFill>
              </a:rPr>
              <a:t> </a:t>
            </a:r>
            <a:r>
              <a:rPr lang="en-US" sz="600" u="sng" dirty="0">
                <a:solidFill>
                  <a:srgbClr val="1976D2"/>
                </a:solidFill>
                <a:hlinkClick r:id="rId10"/>
              </a:rPr>
              <a:t>[6]</a:t>
            </a:r>
            <a:r>
              <a:rPr lang="en-US" sz="600" u="sng" dirty="0">
                <a:solidFill>
                  <a:srgbClr val="1976D2"/>
                </a:solidFill>
              </a:rPr>
              <a:t> </a:t>
            </a:r>
            <a:r>
              <a:rPr lang="en-US" sz="600" u="sng" dirty="0">
                <a:solidFill>
                  <a:srgbClr val="1976D2"/>
                </a:solidFill>
                <a:hlinkClick r:id="rId11"/>
              </a:rPr>
              <a:t>[7]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to Use ‘An’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5669280" cy="2743200"/>
          </a:xfrm>
          <a:prstGeom prst="roundRect">
            <a:avLst>
              <a:gd name="adj" fmla="val 3333"/>
            </a:avLst>
          </a:prstGeom>
          <a:solidFill>
            <a:srgbClr val="F6F9FC"/>
          </a:solidFill>
          <a:ln w="12700">
            <a:solidFill>
              <a:srgbClr val="F6F9F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54864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Use ‘an’ before words that begin with vowel sounds.
</a:t>
            </a:r>
            <a:r>
              <a:rPr lang="en-US" sz="1300" dirty="0">
                <a:solidFill>
                  <a:srgbClr val="030A18"/>
                </a:solidFill>
              </a:rPr>
              <a:t>Examples: an apple, an egg
</a:t>
            </a:r>
            <a:r>
              <a:rPr lang="en-US" sz="1300" i="1" dirty="0">
                <a:solidFill>
                  <a:srgbClr val="030A18"/>
                </a:solidFill>
              </a:rPr>
              <a:t>Silent H: an honest man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30A18"/>
                </a:solidFill>
              </a:rPr>
              <a:t>Tip: Focus on the sound, not just the letter.</a:t>
            </a:r>
            <a:endParaRPr lang="en-US" sz="1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0800" y="1463040"/>
            <a:ext cx="365760" cy="36576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0800" y="1920240"/>
            <a:ext cx="365760" cy="365760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0800" y="2377440"/>
            <a:ext cx="365760" cy="36576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858000" y="14630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apple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6858000" y="19202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egg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6858000" y="23774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honest man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457200" y="47777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1976D2"/>
                </a:solidFill>
                <a:hlinkClick r:id="rId9"/>
              </a:rPr>
              <a:t>[8]</a:t>
            </a:r>
            <a:r>
              <a:rPr lang="en-US" sz="600" u="sng" dirty="0">
                <a:solidFill>
                  <a:srgbClr val="1976D2"/>
                </a:solidFill>
              </a:rPr>
              <a:t> </a:t>
            </a:r>
            <a:r>
              <a:rPr lang="en-US" sz="600" u="sng" dirty="0">
                <a:solidFill>
                  <a:srgbClr val="1976D2"/>
                </a:solidFill>
                <a:hlinkClick r:id="rId10"/>
              </a:rPr>
              <a:t>[9]</a:t>
            </a:r>
            <a:r>
              <a:rPr lang="en-US" sz="600" u="sng" dirty="0">
                <a:solidFill>
                  <a:srgbClr val="1976D2"/>
                </a:solidFill>
              </a:rPr>
              <a:t> </a:t>
            </a:r>
            <a:r>
              <a:rPr lang="en-US" sz="600" u="sng" dirty="0">
                <a:solidFill>
                  <a:srgbClr val="1976D2"/>
                </a:solidFill>
                <a:hlinkClick r:id="rId11"/>
              </a:rPr>
              <a:t>[10]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to Use ‘The’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5669280" cy="2743200"/>
          </a:xfrm>
          <a:prstGeom prst="roundRect">
            <a:avLst>
              <a:gd name="adj" fmla="val 3333"/>
            </a:avLst>
          </a:prstGeom>
          <a:solidFill>
            <a:srgbClr val="F6F9FC"/>
          </a:solidFill>
          <a:ln w="12700">
            <a:solidFill>
              <a:srgbClr val="F6F9F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54864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Use ‘the’ for specific nouns that both speaker and listener know.
</a:t>
            </a:r>
            <a:r>
              <a:rPr lang="en-US" sz="1300" dirty="0">
                <a:solidFill>
                  <a:srgbClr val="030A18"/>
                </a:solidFill>
              </a:rPr>
              <a:t>Examples: the moon, the red ball, the teacher
</a:t>
            </a:r>
            <a:r>
              <a:rPr lang="en-US" sz="1300" i="1" dirty="0">
                <a:solidFill>
                  <a:srgbClr val="030A18"/>
                </a:solidFill>
              </a:rPr>
              <a:t>Use when there is only one such thing</a:t>
            </a:r>
            <a:endParaRPr lang="en-US" sz="1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0800" y="1463040"/>
            <a:ext cx="365760" cy="36576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0800" y="1920240"/>
            <a:ext cx="365760" cy="365760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0800" y="2377440"/>
            <a:ext cx="365760" cy="36576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858000" y="14630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moon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6858000" y="19202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red ball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6858000" y="23774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teacher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457200" y="47777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1976D2"/>
                </a:solidFill>
                <a:hlinkClick r:id="rId9"/>
              </a:rPr>
              <a:t>[11]</a:t>
            </a:r>
            <a:r>
              <a:rPr lang="en-US" sz="600" u="sng" dirty="0">
                <a:solidFill>
                  <a:srgbClr val="1976D2"/>
                </a:solidFill>
              </a:rPr>
              <a:t> </a:t>
            </a:r>
            <a:r>
              <a:rPr lang="en-US" sz="600" u="sng" dirty="0">
                <a:solidFill>
                  <a:srgbClr val="1976D2"/>
                </a:solidFill>
                <a:hlinkClick r:id="rId10"/>
              </a:rPr>
              <a:t>[12]</a:t>
            </a:r>
            <a:r>
              <a:rPr lang="en-US" sz="600" u="sng" dirty="0">
                <a:solidFill>
                  <a:srgbClr val="1976D2"/>
                </a:solidFill>
              </a:rPr>
              <a:t> </a:t>
            </a:r>
            <a:r>
              <a:rPr lang="en-US" sz="600" u="sng" dirty="0">
                <a:solidFill>
                  <a:srgbClr val="1976D2"/>
                </a:solidFill>
                <a:hlinkClick r:id="rId11"/>
              </a:rPr>
              <a:t>[13]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Compare!</a:t>
            </a:r>
            <a:endParaRPr lang="en-US" sz="2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828800"/>
          <a:ext cx="7315200" cy="2011680"/>
        </p:xfrm>
        <a:graphic>
          <a:graphicData uri="http://schemas.openxmlformats.org/drawingml/2006/table">
            <a:tbl>
              <a:tblPr/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30A18"/>
                          </a:solidFill>
                        </a:rPr>
                        <a:t>Article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30A18"/>
                          </a:solidFill>
                        </a:rPr>
                        <a:t>Used When…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30A18"/>
                          </a:solidFill>
                        </a:rPr>
                        <a:t>Example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30A18"/>
                          </a:solidFill>
                        </a:rPr>
                        <a:t>a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30A18"/>
                          </a:solidFill>
                        </a:rPr>
                        <a:t>before consonant sound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30A18"/>
                          </a:solidFill>
                        </a:rPr>
                        <a:t>a banana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30A18"/>
                          </a:solidFill>
                        </a:rPr>
                        <a:t>an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30A18"/>
                          </a:solidFill>
                        </a:rPr>
                        <a:t>before vowel sound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30A18"/>
                          </a:solidFill>
                        </a:rPr>
                        <a:t>an orange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30A18"/>
                          </a:solidFill>
                        </a:rPr>
                        <a:t>the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30A18"/>
                          </a:solidFill>
                        </a:rPr>
                        <a:t>when it’s specific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30A18"/>
                          </a:solidFill>
                        </a:rPr>
                        <a:t>the book on my desk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47777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1976D2"/>
                </a:solidFill>
                <a:hlinkClick r:id="rId3"/>
              </a:rPr>
              <a:t>[14]</a:t>
            </a:r>
            <a:r>
              <a:rPr lang="en-US" sz="600" u="sng" dirty="0">
                <a:solidFill>
                  <a:srgbClr val="1976D2"/>
                </a:solidFill>
              </a:rPr>
              <a:t> </a:t>
            </a:r>
            <a:r>
              <a:rPr lang="en-US" sz="600" u="sng" dirty="0">
                <a:solidFill>
                  <a:srgbClr val="1976D2"/>
                </a:solidFill>
                <a:hlinkClick r:id="rId4"/>
              </a:rPr>
              <a:t>[15]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 in the Blank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8229600" cy="2560320"/>
          </a:xfrm>
          <a:prstGeom prst="roundRect">
            <a:avLst>
              <a:gd name="adj" fmla="val 3571"/>
            </a:avLst>
          </a:prstGeom>
          <a:solidFill>
            <a:srgbClr val="F6F9FC"/>
          </a:solidFill>
          <a:ln w="12700">
            <a:solidFill>
              <a:srgbClr val="F6F9F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731520" y="1645920"/>
            <a:ext cx="68580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30A18"/>
                </a:solidFill>
              </a:rPr>
              <a:t>I saw ___ elephant.
We walked into ___ house.
___ sun is bright today.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402336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30A18"/>
                </a:solidFill>
              </a:rPr>
              <a:t>Use hand signals or your whiteboard to vote on the right article!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47777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1976D2"/>
                </a:solidFill>
                <a:hlinkClick r:id="rId3"/>
              </a:rPr>
              <a:t>[16]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the Correct Option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8229600" cy="2834640"/>
          </a:xfrm>
          <a:prstGeom prst="roundRect">
            <a:avLst>
              <a:gd name="adj" fmla="val 3226"/>
            </a:avLst>
          </a:prstGeom>
          <a:solidFill>
            <a:srgbClr val="F6F9FC"/>
          </a:solidFill>
          <a:ln w="12700">
            <a:solidFill>
              <a:srgbClr val="F6F9F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731520" y="1645920"/>
            <a:ext cx="77724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30A18"/>
                </a:solidFill>
              </a:rPr>
              <a:t>1. She has </a:t>
            </a:r>
            <a:r>
              <a:rPr lang="en-US" sz="1400" b="1" dirty="0">
                <a:solidFill>
                  <a:srgbClr val="030A18"/>
                </a:solidFill>
              </a:rPr>
              <a:t>(a / an / the)</a:t>
            </a:r>
            <a:r>
              <a:rPr lang="en-US" sz="1400" dirty="0">
                <a:solidFill>
                  <a:srgbClr val="030A18"/>
                </a:solidFill>
              </a:rPr>
              <a:t> umbrella.
2. They live near </a:t>
            </a:r>
            <a:r>
              <a:rPr lang="en-US" sz="1400" b="1" dirty="0">
                <a:solidFill>
                  <a:srgbClr val="030A18"/>
                </a:solidFill>
              </a:rPr>
              <a:t>(a / an / the)</a:t>
            </a:r>
            <a:r>
              <a:rPr lang="en-US" sz="1400" dirty="0">
                <a:solidFill>
                  <a:srgbClr val="030A18"/>
                </a:solidFill>
              </a:rPr>
              <a:t> airport.
3. He gave me </a:t>
            </a:r>
            <a:r>
              <a:rPr lang="en-US" sz="1400" b="1" dirty="0">
                <a:solidFill>
                  <a:srgbClr val="030A18"/>
                </a:solidFill>
              </a:rPr>
              <a:t>(a / an / the)</a:t>
            </a:r>
            <a:r>
              <a:rPr lang="en-US" sz="1400" dirty="0">
                <a:solidFill>
                  <a:srgbClr val="030A18"/>
                </a:solidFill>
              </a:rPr>
              <a:t> orange.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411480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30A18"/>
                </a:solidFill>
              </a:rPr>
              <a:t>Discuss in pairs before revealing the answers!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47777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1976D2"/>
                </a:solidFill>
                <a:hlinkClick r:id="rId3"/>
              </a:rPr>
              <a:t>[17]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Sentence Fixes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8229600" cy="2834640"/>
          </a:xfrm>
          <a:prstGeom prst="roundRect">
            <a:avLst>
              <a:gd name="adj" fmla="val 3226"/>
            </a:avLst>
          </a:prstGeom>
          <a:solidFill>
            <a:srgbClr val="F6F9FC"/>
          </a:solidFill>
          <a:ln w="12700">
            <a:solidFill>
              <a:srgbClr val="F6F9F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731520" y="1645920"/>
            <a:ext cx="77724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30A18"/>
                </a:solidFill>
              </a:rPr>
              <a:t>She ate a</a:t>
            </a:r>
            <a:r>
              <a:rPr lang="en-US" sz="1400" b="1" dirty="0">
                <a:solidFill>
                  <a:srgbClr val="C0392B"/>
                </a:solidFill>
              </a:rPr>
              <a:t> apple
</a:t>
            </a:r>
            <a:r>
              <a:rPr lang="en-US" sz="1400" dirty="0">
                <a:solidFill>
                  <a:srgbClr val="030A18"/>
                </a:solidFill>
              </a:rPr>
              <a:t>→ She ate an</a:t>
            </a:r>
            <a:r>
              <a:rPr lang="en-US" sz="1400" b="1" dirty="0">
                <a:solidFill>
                  <a:srgbClr val="27AE60"/>
                </a:solidFill>
              </a:rPr>
              <a:t> apple
</a:t>
            </a:r>
            <a:r>
              <a:rPr lang="en-US" sz="1400" dirty="0">
                <a:solidFill>
                  <a:srgbClr val="030A18"/>
                </a:solidFill>
              </a:rPr>
              <a:t>I saw an</a:t>
            </a:r>
            <a:r>
              <a:rPr lang="en-US" sz="1400" b="1" dirty="0">
                <a:solidFill>
                  <a:srgbClr val="C0392B"/>
                </a:solidFill>
              </a:rPr>
              <a:t> ball
</a:t>
            </a:r>
            <a:r>
              <a:rPr lang="en-US" sz="1400" dirty="0">
                <a:solidFill>
                  <a:srgbClr val="030A18"/>
                </a:solidFill>
              </a:rPr>
              <a:t>→ I saw a</a:t>
            </a:r>
            <a:r>
              <a:rPr lang="en-US" sz="1400" b="1" dirty="0">
                <a:solidFill>
                  <a:srgbClr val="27AE60"/>
                </a:solidFill>
              </a:rPr>
              <a:t> ball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47777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1976D2"/>
                </a:solidFill>
                <a:hlinkClick r:id="rId3"/>
              </a:rPr>
              <a:t>[18]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 Quiz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8229600" cy="3108960"/>
          </a:xfrm>
          <a:prstGeom prst="roundRect">
            <a:avLst>
              <a:gd name="adj" fmla="val 2941"/>
            </a:avLst>
          </a:prstGeom>
          <a:solidFill>
            <a:srgbClr val="F6F9FC"/>
          </a:solidFill>
          <a:ln w="12700">
            <a:solidFill>
              <a:srgbClr val="F6F9F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731520" y="1645920"/>
            <a:ext cx="77724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30A18"/>
                </a:solidFill>
              </a:rPr>
              <a:t>1. ___ eagle flew over the mountain.
2. He drew ___ picture of his house.
3. We looked at ___ stars in the sky.
4. She wants ___ ice cream cone.
5. ___ Earth moves around ___ sun.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457200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30A18"/>
                </a:solidFill>
              </a:rPr>
              <a:t>Raise your hand when you know the answer!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47777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1976D2"/>
                </a:solidFill>
                <a:hlinkClick r:id="rId3"/>
              </a:rPr>
              <a:t>[19]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&amp; Wrap-Up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463040"/>
            <a:ext cx="8229600" cy="2743200"/>
          </a:xfrm>
          <a:prstGeom prst="roundRect">
            <a:avLst>
              <a:gd name="adj" fmla="val 3333"/>
            </a:avLst>
          </a:prstGeom>
          <a:solidFill>
            <a:srgbClr val="F6F9FC"/>
          </a:solidFill>
          <a:ln w="12700">
            <a:solidFill>
              <a:srgbClr val="F6F9F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79552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60"/>
              </a:spcAft>
              <a:buNone/>
            </a:pPr>
            <a:r>
              <a:rPr lang="en-US" sz="1400" b="1" dirty="0">
                <a:solidFill>
                  <a:srgbClr val="030A18"/>
                </a:solidFill>
              </a:rPr>
              <a:t>What is an article?
</a:t>
            </a:r>
            <a:r>
              <a:rPr lang="en-US" sz="1300" dirty="0">
                <a:solidFill>
                  <a:srgbClr val="030A18"/>
                </a:solidFill>
              </a:rPr>
              <a:t>Articles are words before nouns that tell us whether the noun is general (a/an) or specific (the).
</a:t>
            </a:r>
            <a:r>
              <a:rPr lang="en-US" sz="1400" b="1" dirty="0">
                <a:solidFill>
                  <a:srgbClr val="030A18"/>
                </a:solidFill>
              </a:rPr>
              <a:t>When do we use each?
</a:t>
            </a:r>
            <a:endParaRPr lang="en-US" sz="14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300" dirty="0">
                <a:solidFill>
                  <a:srgbClr val="030A18"/>
                </a:solidFill>
              </a:rPr>
              <a:t> ‘a’ before consonant sounds</a:t>
            </a:r>
            <a:endParaRPr lang="en-US" sz="14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300" dirty="0">
                <a:solidFill>
                  <a:srgbClr val="030A18"/>
                </a:solidFill>
              </a:rPr>
              <a:t> ‘an’ before vowel sounds</a:t>
            </a:r>
            <a:endParaRPr lang="en-US" sz="14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300" dirty="0">
                <a:solidFill>
                  <a:srgbClr val="030A18"/>
                </a:solidFill>
              </a:rPr>
              <a:t> ‘the’ when it’s specific
</a:t>
            </a:r>
            <a:r>
              <a:rPr lang="en-US" sz="1300" i="1" dirty="0">
                <a:solidFill>
                  <a:srgbClr val="030A18"/>
                </a:solidFill>
              </a:rPr>
              <a:t>Practice makes perfect! Write 3 sentences using articles correctly.</a:t>
            </a:r>
            <a:endParaRPr lang="en-US" sz="1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3920" y="146304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47777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1976D2"/>
                </a:solidFill>
                <a:hlinkClick r:id="rId5"/>
              </a:rPr>
              <a:t>[22]</a:t>
            </a:r>
            <a:r>
              <a:rPr lang="en-US" sz="600" u="sng" dirty="0">
                <a:solidFill>
                  <a:srgbClr val="1976D2"/>
                </a:solidFill>
              </a:rPr>
              <a:t> </a:t>
            </a:r>
            <a:r>
              <a:rPr lang="en-US" sz="600" u="sng" dirty="0">
                <a:solidFill>
                  <a:srgbClr val="1976D2"/>
                </a:solidFill>
                <a:hlinkClick r:id="rId6"/>
              </a:rPr>
              <a:t>[23]</a:t>
            </a:r>
            <a:r>
              <a:rPr lang="en-US" sz="600" u="sng" dirty="0">
                <a:solidFill>
                  <a:srgbClr val="1976D2"/>
                </a:solidFill>
              </a:rPr>
              <a:t> </a:t>
            </a:r>
            <a:r>
              <a:rPr lang="en-US" sz="600" u="sng" dirty="0">
                <a:solidFill>
                  <a:srgbClr val="1976D2"/>
                </a:solidFill>
                <a:hlinkClick r:id="rId7"/>
              </a:rPr>
              <a:t>[24]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Bonus Challenge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554480"/>
            <a:ext cx="8229600" cy="2560320"/>
          </a:xfrm>
          <a:prstGeom prst="roundRect">
            <a:avLst>
              <a:gd name="adj" fmla="val 3571"/>
            </a:avLst>
          </a:prstGeom>
          <a:solidFill>
            <a:srgbClr val="F6F9FC"/>
          </a:solidFill>
          <a:ln w="12700">
            <a:solidFill>
              <a:srgbClr val="F6F9F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731520" y="1737360"/>
            <a:ext cx="77724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Fix this silly sentence!
</a:t>
            </a:r>
            <a:r>
              <a:rPr lang="en-US" sz="1400" dirty="0">
                <a:solidFill>
                  <a:srgbClr val="030A18"/>
                </a:solidFill>
              </a:rPr>
              <a:t>I saw a</a:t>
            </a:r>
            <a:r>
              <a:rPr lang="en-US" sz="1400" b="1" dirty="0">
                <a:solidFill>
                  <a:srgbClr val="C0392B"/>
                </a:solidFill>
              </a:rPr>
              <a:t> elephant</a:t>
            </a:r>
            <a:r>
              <a:rPr lang="en-US" sz="1400" dirty="0">
                <a:solidFill>
                  <a:srgbClr val="030A18"/>
                </a:solidFill>
              </a:rPr>
              <a:t> in the moon!
→ I saw an</a:t>
            </a:r>
            <a:r>
              <a:rPr lang="en-US" sz="1400" b="1" dirty="0">
                <a:solidFill>
                  <a:srgbClr val="27AE60"/>
                </a:solidFill>
              </a:rPr>
              <a:t> elephant</a:t>
            </a:r>
            <a:r>
              <a:rPr lang="en-US" sz="1400" dirty="0">
                <a:solidFill>
                  <a:srgbClr val="030A18"/>
                </a:solidFill>
              </a:rPr>
              <a:t> on the moon!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420624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30A18"/>
                </a:solidFill>
              </a:rPr>
              <a:t>What other silly sentences can you fix using articles?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47777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1976D2"/>
                </a:solidFill>
                <a:hlinkClick r:id="rId3"/>
              </a:rPr>
              <a:t>[25]</a:t>
            </a:r>
            <a:r>
              <a:rPr lang="en-US" sz="600" u="sng" dirty="0">
                <a:solidFill>
                  <a:srgbClr val="1976D2"/>
                </a:solidFill>
              </a:rPr>
              <a:t> </a:t>
            </a:r>
            <a:r>
              <a:rPr lang="en-US" sz="600" u="sng" dirty="0">
                <a:solidFill>
                  <a:srgbClr val="1976D2"/>
                </a:solidFill>
                <a:hlinkClick r:id="rId4"/>
              </a:rPr>
              <a:t>[26]</a:t>
            </a:r>
            <a:endParaRPr lang="en-US" sz="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637</Words>
  <Application>Microsoft Office PowerPoint</Application>
  <PresentationFormat>On-screen Show (16:9)</PresentationFormat>
  <Paragraphs>85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Jacob Maslow</cp:lastModifiedBy>
  <cp:revision>2</cp:revision>
  <dcterms:created xsi:type="dcterms:W3CDTF">2025-07-30T15:06:30Z</dcterms:created>
  <dcterms:modified xsi:type="dcterms:W3CDTF">2025-07-30T16:05:00Z</dcterms:modified>
</cp:coreProperties>
</file>