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8" d="100"/>
          <a:sy n="98" d="100"/>
        </p:scale>
        <p:origin x="1018" y="29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4922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teachersinstruction.com/examples-of-abstract-nouns/#:~:text=What%20do%20love%2C%20bravery%2C%20and,through%20every%20story%20we%20tell"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 Id="rId9" Type="http://schemas.openxmlformats.org/officeDocument/2006/relationships/hyperlink" Target="https://teachersinstruction.com/examples-of-abstract-nouns/#:~:text=An%20abstract%20noun%20is%20a,not%20with%20our%20five%20sense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teachersinstruction.com/examples-of-abstract-nouns/#:~:text=An%20abstract%20noun%20is%20a,not%20with%20our%20five%20senses"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hyperlink" Target="https://teachersinstruction.com/examples-of-abstract-nouns/#:~:text=What%20do%20love%2C%20bravery%2C%20and,through%20every%20story%20we%20tel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teachersinstruction.com/examples-of-abstract-nouns/#:~:text=Abstract%20vs%20Concrete%20Nouns"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https://teachersinstruction.com/examples-of-abstract-nouns/#:~:text=Tip%20for%20ESL%20students%3A%20If,mind%20or%20heart%2C%20it%E2%80%99s%20abstract"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teachersinstruction.com/examples-of-abstract-nouns/#:~:text=Many%20abstract%20nouns%20are%20created,Here%20are%20some%20common%20patterns"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teachersinstruction.com/examples-of-abstract-nouns/#:~:text=List%20of%2050%20Abstract%20Nouns,with%20Example%20Sentences"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teachersinstruction.com/examples-of-abstract-nouns/#:~:text=List%20of%2050%20Abstract%20Nouns,with%20Example%20Sentences"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s://teachersinstruction.com/examples-of-abstract-nouns/"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2.svg"/><Relationship Id="rId11" Type="http://schemas.openxmlformats.org/officeDocument/2006/relationships/hyperlink" Target="https://teachersinstruction.com/examples-of-abstract-nouns/#:~:text=List%20of%2050%20Abstract%20Nouns,with%20Example%20Sentences" TargetMode="External"/><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hyperlink" Target="https://teachersinstruction.com/examples-of-abstract-nouns/#:~:text=Abstract%20vs%20Concrete%20Nouns"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teachersinstruction.com/examples-of-abstract-nouns/#:~:text=What%20do%20love%2C%20bravery%2C%20and,through%20every%20story%20we%20tell"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teachersinstruction.com/examples-of-abstract-nouns/#:~:text=What%20do%20love%2C%20bravery%2C%20and,through%20every%20story%20we%20tell"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teachersinstruction.com/examples-of-abstract-nouns/#:~:text=An%20abstract%20noun%20is%20a,not%20with%20our%20five%20senses"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https://teachersinstruction.com/examples-of-abstract-nouns/#:~:text=Many%20abstract%20nouns%20are%20created,Here%20are%20some%20common%20patter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home/oai/share/213ed2f8-b7c0-4c67-ba9a-67ab6c7429c5.png"/>
          <p:cNvPicPr>
            <a:picLocks noChangeAspect="1"/>
          </p:cNvPicPr>
          <p:nvPr/>
        </p:nvPicPr>
        <p:blipFill>
          <a:blip r:embed="rId3"/>
          <a:srcRect l="10526" r="10526"/>
          <a:stretch/>
        </p:blipFill>
        <p:spPr>
          <a:xfrm>
            <a:off x="4846320" y="548640"/>
            <a:ext cx="4114800" cy="3474720"/>
          </a:xfrm>
          <a:prstGeom prst="rect">
            <a:avLst/>
          </a:prstGeom>
        </p:spPr>
      </p:pic>
      <p:sp>
        <p:nvSpPr>
          <p:cNvPr id="3" name="Text 0"/>
          <p:cNvSpPr/>
          <p:nvPr/>
        </p:nvSpPr>
        <p:spPr>
          <a:xfrm>
            <a:off x="365760" y="1645920"/>
            <a:ext cx="4389120" cy="731520"/>
          </a:xfrm>
          <a:prstGeom prst="rect">
            <a:avLst/>
          </a:prstGeom>
          <a:noFill/>
          <a:ln/>
        </p:spPr>
        <p:txBody>
          <a:bodyPr wrap="square" rtlCol="0" anchor="ctr"/>
          <a:lstStyle/>
          <a:p>
            <a:pPr marL="0" indent="0">
              <a:buNone/>
            </a:pPr>
            <a:endParaRPr lang="en-US" sz="3200" b="1" dirty="0">
              <a:solidFill>
                <a:srgbClr val="030A18"/>
              </a:solidFill>
              <a:latin typeface="Arial" pitchFamily="34" charset="0"/>
              <a:ea typeface="Arial" pitchFamily="34" charset="-122"/>
              <a:cs typeface="Arial" pitchFamily="34" charset="-120"/>
            </a:endParaRPr>
          </a:p>
          <a:p>
            <a:pPr marL="0" indent="0">
              <a:buNone/>
            </a:pPr>
            <a:r>
              <a:rPr lang="en-US" sz="3200" b="1" dirty="0">
                <a:solidFill>
                  <a:srgbClr val="030A18"/>
                </a:solidFill>
                <a:latin typeface="Arial" pitchFamily="34" charset="0"/>
                <a:ea typeface="Arial" pitchFamily="34" charset="-122"/>
                <a:cs typeface="Arial" pitchFamily="34" charset="-120"/>
              </a:rPr>
              <a:t>Examples of Abstract Nouns</a:t>
            </a:r>
            <a:endParaRPr lang="en-US" sz="3200" dirty="0"/>
          </a:p>
        </p:txBody>
      </p:sp>
      <p:sp>
        <p:nvSpPr>
          <p:cNvPr id="4" name="Text 1"/>
          <p:cNvSpPr/>
          <p:nvPr/>
        </p:nvSpPr>
        <p:spPr>
          <a:xfrm>
            <a:off x="365760" y="2468880"/>
            <a:ext cx="4389120" cy="548640"/>
          </a:xfrm>
          <a:prstGeom prst="rect">
            <a:avLst/>
          </a:prstGeom>
          <a:noFill/>
          <a:ln/>
        </p:spPr>
        <p:txBody>
          <a:bodyPr wrap="square" rtlCol="0" anchor="ctr"/>
          <a:lstStyle/>
          <a:p>
            <a:pPr marL="0" indent="0">
              <a:buNone/>
            </a:pPr>
            <a:endParaRPr lang="en-US" sz="1800" i="1" dirty="0">
              <a:solidFill>
                <a:srgbClr val="97B1DF"/>
              </a:solidFill>
              <a:latin typeface="Arial" pitchFamily="34" charset="0"/>
              <a:ea typeface="Arial" pitchFamily="34" charset="-122"/>
              <a:cs typeface="Arial" pitchFamily="34" charset="-120"/>
            </a:endParaRPr>
          </a:p>
          <a:p>
            <a:pPr marL="0" indent="0">
              <a:buNone/>
            </a:pPr>
            <a:endParaRPr lang="en-US" i="1" dirty="0">
              <a:solidFill>
                <a:srgbClr val="97B1DF"/>
              </a:solidFill>
              <a:latin typeface="Arial" pitchFamily="34" charset="0"/>
              <a:ea typeface="Arial" pitchFamily="34" charset="-122"/>
              <a:cs typeface="Arial" pitchFamily="34" charset="-120"/>
            </a:endParaRPr>
          </a:p>
          <a:p>
            <a:pPr marL="0" indent="0">
              <a:buNone/>
            </a:pPr>
            <a:r>
              <a:rPr lang="en-US" sz="1800" i="1" dirty="0">
                <a:solidFill>
                  <a:srgbClr val="97B1DF"/>
                </a:solidFill>
                <a:latin typeface="Arial" pitchFamily="34" charset="0"/>
                <a:ea typeface="Arial" pitchFamily="34" charset="-122"/>
                <a:cs typeface="Arial" pitchFamily="34" charset="-120"/>
              </a:rPr>
              <a:t>Understanding the Intangible</a:t>
            </a:r>
            <a:endParaRPr lang="en-US" sz="1800" dirty="0"/>
          </a:p>
        </p:txBody>
      </p:sp>
      <p:sp>
        <p:nvSpPr>
          <p:cNvPr id="5" name="Text 2"/>
          <p:cNvSpPr/>
          <p:nvPr/>
        </p:nvSpPr>
        <p:spPr>
          <a:xfrm>
            <a:off x="365760" y="3108960"/>
            <a:ext cx="4389120" cy="548640"/>
          </a:xfrm>
          <a:prstGeom prst="rect">
            <a:avLst/>
          </a:prstGeom>
          <a:noFill/>
          <a:ln/>
        </p:spPr>
        <p:txBody>
          <a:bodyPr wrap="square" rtlCol="0" anchor="ctr"/>
          <a:lstStyle/>
          <a:p>
            <a:pPr marL="0" indent="0">
              <a:buNone/>
            </a:pPr>
            <a:r>
              <a:rPr lang="en-US" sz="1200" i="1" dirty="0">
                <a:solidFill>
                  <a:srgbClr val="97B1DF"/>
                </a:solidFill>
                <a:latin typeface="Arial" pitchFamily="34" charset="0"/>
                <a:ea typeface="Arial" pitchFamily="34" charset="-122"/>
                <a:cs typeface="Arial" pitchFamily="34" charset="-120"/>
              </a:rPr>
              <a:t>Expressions and ideas beyond the senses</a:t>
            </a:r>
            <a:endParaRPr lang="en-US" sz="1200" dirty="0"/>
          </a:p>
        </p:txBody>
      </p:sp>
      <p:pic>
        <p:nvPicPr>
          <p:cNvPr id="7" name="Picture 6" descr="A black and yellow logo&#10;&#10;AI-generated content may be incorrect.">
            <a:extLst>
              <a:ext uri="{FF2B5EF4-FFF2-40B4-BE49-F238E27FC236}">
                <a16:creationId xmlns:a16="http://schemas.microsoft.com/office/drawing/2014/main" id="{04528B4E-6694-D796-22F0-219287FE6C67}"/>
              </a:ext>
            </a:extLst>
          </p:cNvPr>
          <p:cNvPicPr>
            <a:picLocks noChangeAspect="1"/>
          </p:cNvPicPr>
          <p:nvPr/>
        </p:nvPicPr>
        <p:blipFill>
          <a:blip r:embed="rId4"/>
          <a:stretch>
            <a:fillRect/>
          </a:stretch>
        </p:blipFill>
        <p:spPr>
          <a:xfrm>
            <a:off x="365760" y="-112347"/>
            <a:ext cx="2857500" cy="18669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Learning Objectives</a:t>
            </a:r>
            <a:endParaRPr lang="en-US" sz="2400" dirty="0"/>
          </a:p>
        </p:txBody>
      </p:sp>
      <p:sp>
        <p:nvSpPr>
          <p:cNvPr id="3" name="Text 1"/>
          <p:cNvSpPr/>
          <p:nvPr/>
        </p:nvSpPr>
        <p:spPr>
          <a:xfrm>
            <a:off x="365760" y="1645920"/>
            <a:ext cx="4572000" cy="2194560"/>
          </a:xfrm>
          <a:prstGeom prst="rect">
            <a:avLst/>
          </a:prstGeom>
          <a:noFill/>
          <a:ln/>
        </p:spPr>
        <p:txBody>
          <a:bodyPr wrap="square" rtlCol="0" anchor="ctr"/>
          <a:lstStyle/>
          <a:p>
            <a:pPr marL="190500" indent="-190500">
              <a:spcAft>
                <a:spcPts val="360"/>
              </a:spcAft>
              <a:buSzPct val="100000"/>
              <a:buChar char="•"/>
            </a:pPr>
            <a:r>
              <a:rPr lang="en-US" sz="1400" dirty="0">
                <a:solidFill>
                  <a:srgbClr val="030A18"/>
                </a:solidFill>
                <a:latin typeface="Arial" pitchFamily="34" charset="0"/>
                <a:ea typeface="Arial" pitchFamily="34" charset="-122"/>
                <a:cs typeface="Arial" pitchFamily="34" charset="-120"/>
              </a:rPr>
              <a:t>Understand what an abstract noun is.</a:t>
            </a:r>
            <a:endParaRPr lang="en-US" sz="1400" dirty="0"/>
          </a:p>
          <a:p>
            <a:pPr marL="190500" indent="-190500">
              <a:spcAft>
                <a:spcPts val="360"/>
              </a:spcAft>
              <a:buSzPct val="100000"/>
              <a:buChar char="•"/>
            </a:pPr>
            <a:r>
              <a:rPr lang="en-US" sz="1400" dirty="0">
                <a:solidFill>
                  <a:srgbClr val="030A18"/>
                </a:solidFill>
                <a:latin typeface="Arial" pitchFamily="34" charset="0"/>
                <a:ea typeface="Arial" pitchFamily="34" charset="-122"/>
                <a:cs typeface="Arial" pitchFamily="34" charset="-120"/>
              </a:rPr>
              <a:t>Differentiate between abstract and concrete nouns.</a:t>
            </a:r>
            <a:endParaRPr lang="en-US" sz="1400" dirty="0"/>
          </a:p>
          <a:p>
            <a:pPr marL="190500" indent="-190500">
              <a:spcAft>
                <a:spcPts val="360"/>
              </a:spcAft>
              <a:buSzPct val="100000"/>
              <a:buChar char="•"/>
            </a:pPr>
            <a:r>
              <a:rPr lang="en-US" sz="1400" dirty="0">
                <a:solidFill>
                  <a:srgbClr val="030A18"/>
                </a:solidFill>
                <a:latin typeface="Arial" pitchFamily="34" charset="0"/>
                <a:ea typeface="Arial" pitchFamily="34" charset="-122"/>
                <a:cs typeface="Arial" pitchFamily="34" charset="-120"/>
              </a:rPr>
              <a:t>Identify abstract nouns in sentences.</a:t>
            </a:r>
            <a:endParaRPr lang="en-US" sz="1400" dirty="0"/>
          </a:p>
          <a:p>
            <a:pPr marL="190500" indent="-190500">
              <a:spcAft>
                <a:spcPts val="360"/>
              </a:spcAft>
              <a:buSzPct val="100000"/>
              <a:buChar char="•"/>
            </a:pPr>
            <a:r>
              <a:rPr lang="en-US" sz="1400" dirty="0">
                <a:solidFill>
                  <a:srgbClr val="030A18"/>
                </a:solidFill>
                <a:latin typeface="Arial" pitchFamily="34" charset="0"/>
                <a:ea typeface="Arial" pitchFamily="34" charset="-122"/>
                <a:cs typeface="Arial" pitchFamily="34" charset="-120"/>
              </a:rPr>
              <a:t>Use abstract nouns to enrich your writing.</a:t>
            </a:r>
            <a:endParaRPr lang="en-US" sz="1400" dirty="0"/>
          </a:p>
        </p:txBody>
      </p:sp>
      <p:sp>
        <p:nvSpPr>
          <p:cNvPr id="4" name="Shape 2"/>
          <p:cNvSpPr/>
          <p:nvPr/>
        </p:nvSpPr>
        <p:spPr>
          <a:xfrm>
            <a:off x="5029200" y="1554480"/>
            <a:ext cx="3931920" cy="2377440"/>
          </a:xfrm>
          <a:prstGeom prst="roundRect">
            <a:avLst>
              <a:gd name="adj" fmla="val 3846"/>
            </a:avLst>
          </a:prstGeom>
          <a:solidFill>
            <a:srgbClr val="F5F9FE"/>
          </a:solidFill>
          <a:ln w="12700">
            <a:solidFill>
              <a:srgbClr val="F5F9FE"/>
            </a:solidFill>
            <a:prstDash val="solid"/>
          </a:ln>
        </p:spPr>
        <p:txBody>
          <a:bodyPr/>
          <a:lstStyle/>
          <a:p>
            <a:endParaRPr/>
          </a:p>
        </p:txBody>
      </p:sp>
      <p:sp>
        <p:nvSpPr>
          <p:cNvPr id="5" name="Text 3"/>
          <p:cNvSpPr/>
          <p:nvPr/>
        </p:nvSpPr>
        <p:spPr>
          <a:xfrm>
            <a:off x="5212080" y="1920240"/>
            <a:ext cx="3566160" cy="1645920"/>
          </a:xfrm>
          <a:prstGeom prst="rect">
            <a:avLst/>
          </a:prstGeom>
          <a:noFill/>
          <a:ln/>
        </p:spPr>
        <p:txBody>
          <a:bodyPr wrap="square" rtlCol="0" anchor="ctr"/>
          <a:lstStyle/>
          <a:p>
            <a:pPr marL="0" indent="0">
              <a:buNone/>
            </a:pPr>
            <a:r>
              <a:rPr lang="en-US" sz="1400" b="1" dirty="0">
                <a:solidFill>
                  <a:srgbClr val="030A18"/>
                </a:solidFill>
              </a:rPr>
              <a:t>Abstract nouns name things you can’t touch or see, like feelings, </a:t>
            </a:r>
            <a:r>
              <a:rPr lang="en-US" sz="1400" dirty="0">
                <a:solidFill>
                  <a:srgbClr val="030A18"/>
                </a:solidFill>
              </a:rPr>
              <a:t>qualities, and ideas.</a:t>
            </a:r>
            <a:endParaRPr lang="en-US" sz="1400" dirty="0"/>
          </a:p>
        </p:txBody>
      </p:sp>
      <p:sp>
        <p:nvSpPr>
          <p:cNvPr id="6" name="Text 4"/>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3"/>
              </a:rPr>
              <a:t>[1]</a:t>
            </a:r>
            <a:endParaRPr lang="en-US" sz="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What is a Noun?</a:t>
            </a:r>
            <a:endParaRPr lang="en-US" sz="2400" dirty="0"/>
          </a:p>
        </p:txBody>
      </p:sp>
      <p:sp>
        <p:nvSpPr>
          <p:cNvPr id="3" name="Text 1"/>
          <p:cNvSpPr/>
          <p:nvPr/>
        </p:nvSpPr>
        <p:spPr>
          <a:xfrm>
            <a:off x="365760" y="1737360"/>
            <a:ext cx="4389120" cy="2103120"/>
          </a:xfrm>
          <a:prstGeom prst="rect">
            <a:avLst/>
          </a:prstGeom>
          <a:noFill/>
          <a:ln/>
        </p:spPr>
        <p:txBody>
          <a:bodyPr wrap="square" rtlCol="0" anchor="ctr"/>
          <a:lstStyle/>
          <a:p>
            <a:pPr marL="0" indent="0">
              <a:buNone/>
            </a:pPr>
            <a:r>
              <a:rPr lang="en-US" sz="1400" b="1" dirty="0">
                <a:solidFill>
                  <a:srgbClr val="030A18"/>
                </a:solidFill>
              </a:rPr>
              <a:t>A noun names a person, place, thing or idea.
</a:t>
            </a:r>
            <a:r>
              <a:rPr lang="en-US" sz="1400" dirty="0">
                <a:solidFill>
                  <a:srgbClr val="030A18"/>
                </a:solidFill>
              </a:rPr>
              <a:t>Types of nouns include common and proper nouns, as well as concrete and abstract nouns.</a:t>
            </a:r>
            <a:endParaRPr lang="en-US" sz="1400" dirty="0"/>
          </a:p>
        </p:txBody>
      </p:sp>
      <p:sp>
        <p:nvSpPr>
          <p:cNvPr id="4" name="Shape 2"/>
          <p:cNvSpPr/>
          <p:nvPr/>
        </p:nvSpPr>
        <p:spPr>
          <a:xfrm>
            <a:off x="5029200" y="2194560"/>
            <a:ext cx="731520" cy="731520"/>
          </a:xfrm>
          <a:prstGeom prst="ellipse">
            <a:avLst/>
          </a:prstGeom>
          <a:solidFill>
            <a:srgbClr val="F2F7FD"/>
          </a:solidFill>
          <a:ln w="12700">
            <a:solidFill>
              <a:srgbClr val="F2F7FD"/>
            </a:solidFill>
            <a:prstDash val="solid"/>
          </a:ln>
        </p:spPr>
        <p:txBody>
          <a:bodyPr/>
          <a:lstStyle/>
          <a:p>
            <a:endParaRPr/>
          </a:p>
        </p:txBody>
      </p:sp>
      <p:pic>
        <p:nvPicPr>
          <p:cNvPr id="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20640" y="2286000"/>
            <a:ext cx="548640" cy="548640"/>
          </a:xfrm>
          <a:prstGeom prst="rect">
            <a:avLst/>
          </a:prstGeom>
        </p:spPr>
      </p:pic>
      <p:sp>
        <p:nvSpPr>
          <p:cNvPr id="6" name="Text 3"/>
          <p:cNvSpPr/>
          <p:nvPr/>
        </p:nvSpPr>
        <p:spPr>
          <a:xfrm>
            <a:off x="4937760" y="3017520"/>
            <a:ext cx="1097280" cy="365760"/>
          </a:xfrm>
          <a:prstGeom prst="rect">
            <a:avLst/>
          </a:prstGeom>
          <a:noFill/>
          <a:ln/>
        </p:spPr>
        <p:txBody>
          <a:bodyPr wrap="square" rtlCol="0" anchor="ctr"/>
          <a:lstStyle/>
          <a:p>
            <a:pPr marL="0" indent="0" algn="ctr">
              <a:buNone/>
            </a:pPr>
            <a:r>
              <a:rPr lang="en-US" sz="1200" dirty="0">
                <a:solidFill>
                  <a:srgbClr val="030A18"/>
                </a:solidFill>
              </a:rPr>
              <a:t>Person</a:t>
            </a:r>
            <a:endParaRPr lang="en-US" sz="1200" dirty="0"/>
          </a:p>
        </p:txBody>
      </p:sp>
      <p:sp>
        <p:nvSpPr>
          <p:cNvPr id="7" name="Shape 4"/>
          <p:cNvSpPr/>
          <p:nvPr/>
        </p:nvSpPr>
        <p:spPr>
          <a:xfrm>
            <a:off x="6309360" y="2194560"/>
            <a:ext cx="731520" cy="731520"/>
          </a:xfrm>
          <a:prstGeom prst="ellipse">
            <a:avLst/>
          </a:prstGeom>
          <a:solidFill>
            <a:srgbClr val="F2F7FD"/>
          </a:solidFill>
          <a:ln w="12700">
            <a:solidFill>
              <a:srgbClr val="F2F7FD"/>
            </a:solidFill>
            <a:prstDash val="solid"/>
          </a:ln>
        </p:spPr>
        <p:txBody>
          <a:bodyPr/>
          <a:lstStyle/>
          <a:p>
            <a:endParaRPr/>
          </a:p>
        </p:txBody>
      </p:sp>
      <p:pic>
        <p:nvPicPr>
          <p:cNvPr id="8"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00800" y="2286000"/>
            <a:ext cx="548640" cy="548640"/>
          </a:xfrm>
          <a:prstGeom prst="rect">
            <a:avLst/>
          </a:prstGeom>
        </p:spPr>
      </p:pic>
      <p:sp>
        <p:nvSpPr>
          <p:cNvPr id="9" name="Text 5"/>
          <p:cNvSpPr/>
          <p:nvPr/>
        </p:nvSpPr>
        <p:spPr>
          <a:xfrm>
            <a:off x="6217920" y="3017520"/>
            <a:ext cx="1097280" cy="365760"/>
          </a:xfrm>
          <a:prstGeom prst="rect">
            <a:avLst/>
          </a:prstGeom>
          <a:noFill/>
          <a:ln/>
        </p:spPr>
        <p:txBody>
          <a:bodyPr wrap="square" rtlCol="0" anchor="ctr"/>
          <a:lstStyle/>
          <a:p>
            <a:pPr marL="0" indent="0" algn="ctr">
              <a:buNone/>
            </a:pPr>
            <a:r>
              <a:rPr lang="en-US" sz="1200" dirty="0">
                <a:solidFill>
                  <a:srgbClr val="030A18"/>
                </a:solidFill>
              </a:rPr>
              <a:t>Place</a:t>
            </a:r>
            <a:endParaRPr lang="en-US" sz="1200" dirty="0"/>
          </a:p>
        </p:txBody>
      </p:sp>
      <p:sp>
        <p:nvSpPr>
          <p:cNvPr id="10" name="Shape 6"/>
          <p:cNvSpPr/>
          <p:nvPr/>
        </p:nvSpPr>
        <p:spPr>
          <a:xfrm>
            <a:off x="7589520" y="2194560"/>
            <a:ext cx="731520" cy="731520"/>
          </a:xfrm>
          <a:prstGeom prst="ellipse">
            <a:avLst/>
          </a:prstGeom>
          <a:solidFill>
            <a:srgbClr val="F2F7FD"/>
          </a:solidFill>
          <a:ln w="12700">
            <a:solidFill>
              <a:srgbClr val="F2F7FD"/>
            </a:solidFill>
            <a:prstDash val="solid"/>
          </a:ln>
        </p:spPr>
        <p:txBody>
          <a:bodyPr/>
          <a:lstStyle/>
          <a:p>
            <a:endParaRPr/>
          </a:p>
        </p:txBody>
      </p:sp>
      <p:pic>
        <p:nvPicPr>
          <p:cNvPr id="11"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680960" y="2286000"/>
            <a:ext cx="548640" cy="548640"/>
          </a:xfrm>
          <a:prstGeom prst="rect">
            <a:avLst/>
          </a:prstGeom>
        </p:spPr>
      </p:pic>
      <p:sp>
        <p:nvSpPr>
          <p:cNvPr id="12" name="Text 7"/>
          <p:cNvSpPr/>
          <p:nvPr/>
        </p:nvSpPr>
        <p:spPr>
          <a:xfrm>
            <a:off x="7498080" y="3017520"/>
            <a:ext cx="1097280" cy="365760"/>
          </a:xfrm>
          <a:prstGeom prst="rect">
            <a:avLst/>
          </a:prstGeom>
          <a:noFill/>
          <a:ln/>
        </p:spPr>
        <p:txBody>
          <a:bodyPr wrap="square" rtlCol="0" anchor="ctr"/>
          <a:lstStyle/>
          <a:p>
            <a:pPr marL="0" indent="0" algn="ctr">
              <a:buNone/>
            </a:pPr>
            <a:r>
              <a:rPr lang="en-US" sz="1200" dirty="0">
                <a:solidFill>
                  <a:srgbClr val="030A18"/>
                </a:solidFill>
              </a:rPr>
              <a:t>Thing</a:t>
            </a:r>
            <a:endParaRPr lang="en-US" sz="1200" dirty="0"/>
          </a:p>
        </p:txBody>
      </p:sp>
      <p:sp>
        <p:nvSpPr>
          <p:cNvPr id="13" name="Text 8"/>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9"/>
              </a:rPr>
              <a:t>[2]</a:t>
            </a:r>
            <a:endParaRPr lang="en-US" sz="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Definition of Abstract Nouns</a:t>
            </a:r>
            <a:endParaRPr lang="en-US" sz="2400" dirty="0"/>
          </a:p>
        </p:txBody>
      </p:sp>
      <p:sp>
        <p:nvSpPr>
          <p:cNvPr id="3" name="Text 1"/>
          <p:cNvSpPr/>
          <p:nvPr/>
        </p:nvSpPr>
        <p:spPr>
          <a:xfrm>
            <a:off x="365760" y="1828800"/>
            <a:ext cx="4572000" cy="2286000"/>
          </a:xfrm>
          <a:prstGeom prst="rect">
            <a:avLst/>
          </a:prstGeom>
          <a:noFill/>
          <a:ln/>
        </p:spPr>
        <p:txBody>
          <a:bodyPr wrap="square" rtlCol="0" anchor="ctr"/>
          <a:lstStyle/>
          <a:p>
            <a:pPr marL="0" indent="0">
              <a:buNone/>
            </a:pPr>
            <a:r>
              <a:rPr lang="en-US" sz="1400" dirty="0">
                <a:solidFill>
                  <a:srgbClr val="030A18"/>
                </a:solidFill>
              </a:rPr>
              <a:t>Abstract nouns name ideas, feelings, qualities, or concepts.
</a:t>
            </a:r>
            <a:r>
              <a:rPr lang="en-US" sz="1400" b="1" dirty="0">
                <a:solidFill>
                  <a:srgbClr val="030A18"/>
                </a:solidFill>
              </a:rPr>
              <a:t>They cannot be touched, seen, heard or measured with our senses.</a:t>
            </a:r>
            <a:endParaRPr lang="en-US" sz="1400" dirty="0"/>
          </a:p>
        </p:txBody>
      </p:sp>
      <p:sp>
        <p:nvSpPr>
          <p:cNvPr id="4" name="Shape 2"/>
          <p:cNvSpPr/>
          <p:nvPr/>
        </p:nvSpPr>
        <p:spPr>
          <a:xfrm>
            <a:off x="5029200" y="1737360"/>
            <a:ext cx="4023360" cy="1097280"/>
          </a:xfrm>
          <a:prstGeom prst="roundRect">
            <a:avLst>
              <a:gd name="adj" fmla="val 6667"/>
            </a:avLst>
          </a:prstGeom>
          <a:solidFill>
            <a:srgbClr val="FDF2E9"/>
          </a:solidFill>
          <a:ln w="12700">
            <a:solidFill>
              <a:srgbClr val="FDF2E9"/>
            </a:solidFill>
            <a:prstDash val="solid"/>
          </a:ln>
        </p:spPr>
        <p:txBody>
          <a:bodyPr/>
          <a:lstStyle/>
          <a:p>
            <a:endParaRPr/>
          </a:p>
        </p:txBody>
      </p:sp>
      <p:sp>
        <p:nvSpPr>
          <p:cNvPr id="5" name="Text 3"/>
          <p:cNvSpPr/>
          <p:nvPr/>
        </p:nvSpPr>
        <p:spPr>
          <a:xfrm>
            <a:off x="5120640" y="1828800"/>
            <a:ext cx="3840480" cy="914400"/>
          </a:xfrm>
          <a:prstGeom prst="rect">
            <a:avLst/>
          </a:prstGeom>
          <a:noFill/>
          <a:ln/>
        </p:spPr>
        <p:txBody>
          <a:bodyPr wrap="square" rtlCol="0" anchor="ctr"/>
          <a:lstStyle/>
          <a:p>
            <a:pPr marL="0" indent="0">
              <a:buNone/>
            </a:pPr>
            <a:r>
              <a:rPr lang="en-US" sz="1400" b="1" dirty="0">
                <a:solidFill>
                  <a:srgbClr val="97B1DF"/>
                </a:solidFill>
              </a:rPr>
              <a:t>Love
</a:t>
            </a:r>
            <a:r>
              <a:rPr lang="en-US" sz="1200" dirty="0">
                <a:solidFill>
                  <a:srgbClr val="030A18"/>
                </a:solidFill>
              </a:rPr>
              <a:t>Love makes people feel safe and supported.</a:t>
            </a:r>
            <a:endParaRPr lang="en-US" sz="1400" dirty="0"/>
          </a:p>
        </p:txBody>
      </p:sp>
      <p:sp>
        <p:nvSpPr>
          <p:cNvPr id="6" name="Shape 4"/>
          <p:cNvSpPr/>
          <p:nvPr/>
        </p:nvSpPr>
        <p:spPr>
          <a:xfrm>
            <a:off x="5029200" y="3017520"/>
            <a:ext cx="4023360" cy="1097280"/>
          </a:xfrm>
          <a:prstGeom prst="roundRect">
            <a:avLst>
              <a:gd name="adj" fmla="val 6667"/>
            </a:avLst>
          </a:prstGeom>
          <a:solidFill>
            <a:srgbClr val="EEF7FD"/>
          </a:solidFill>
          <a:ln w="12700">
            <a:solidFill>
              <a:srgbClr val="EEF7FD"/>
            </a:solidFill>
            <a:prstDash val="solid"/>
          </a:ln>
        </p:spPr>
        <p:txBody>
          <a:bodyPr/>
          <a:lstStyle/>
          <a:p>
            <a:endParaRPr/>
          </a:p>
        </p:txBody>
      </p:sp>
      <p:sp>
        <p:nvSpPr>
          <p:cNvPr id="7" name="Text 5"/>
          <p:cNvSpPr/>
          <p:nvPr/>
        </p:nvSpPr>
        <p:spPr>
          <a:xfrm>
            <a:off x="5120640" y="3108960"/>
            <a:ext cx="3840480" cy="914400"/>
          </a:xfrm>
          <a:prstGeom prst="rect">
            <a:avLst/>
          </a:prstGeom>
          <a:noFill/>
          <a:ln/>
        </p:spPr>
        <p:txBody>
          <a:bodyPr wrap="square" rtlCol="0" anchor="ctr"/>
          <a:lstStyle/>
          <a:p>
            <a:pPr marL="0" indent="0">
              <a:buNone/>
            </a:pPr>
            <a:r>
              <a:rPr lang="en-US" sz="1400" b="1" dirty="0">
                <a:solidFill>
                  <a:srgbClr val="97B1DF"/>
                </a:solidFill>
              </a:rPr>
              <a:t>Courage
</a:t>
            </a:r>
            <a:r>
              <a:rPr lang="en-US" sz="1200" dirty="0">
                <a:solidFill>
                  <a:srgbClr val="030A18"/>
                </a:solidFill>
              </a:rPr>
              <a:t>Courage helps us try again after failing.</a:t>
            </a:r>
            <a:endParaRPr lang="en-US" sz="1400" dirty="0"/>
          </a:p>
        </p:txBody>
      </p:sp>
      <p:sp>
        <p:nvSpPr>
          <p:cNvPr id="8" name="Text 6"/>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3"/>
              </a:rPr>
              <a:t>[3]</a:t>
            </a:r>
            <a:r>
              <a:rPr lang="en-US" sz="600" dirty="0">
                <a:solidFill>
                  <a:srgbClr val="000000"/>
                </a:solidFill>
              </a:rPr>
              <a:t> </a:t>
            </a:r>
            <a:r>
              <a:rPr lang="en-US" sz="600" u="sng" dirty="0">
                <a:solidFill>
                  <a:srgbClr val="030A18"/>
                </a:solidFill>
                <a:hlinkClick r:id="rId4"/>
              </a:rPr>
              <a:t>[4]</a:t>
            </a:r>
            <a:endParaRPr lang="en-US" sz="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Abstract vs. Concrete Nouns</a:t>
            </a:r>
            <a:endParaRPr lang="en-US" sz="2400" dirty="0"/>
          </a:p>
        </p:txBody>
      </p:sp>
      <p:sp>
        <p:nvSpPr>
          <p:cNvPr id="3" name="Shape 1"/>
          <p:cNvSpPr/>
          <p:nvPr/>
        </p:nvSpPr>
        <p:spPr>
          <a:xfrm>
            <a:off x="365760" y="1828800"/>
            <a:ext cx="4206240" cy="2103120"/>
          </a:xfrm>
          <a:prstGeom prst="roundRect">
            <a:avLst>
              <a:gd name="adj" fmla="val 2174"/>
            </a:avLst>
          </a:prstGeom>
          <a:solidFill>
            <a:srgbClr val="FDF7F3"/>
          </a:solidFill>
          <a:ln w="12700">
            <a:solidFill>
              <a:srgbClr val="FDF7F3"/>
            </a:solidFill>
            <a:prstDash val="solid"/>
          </a:ln>
        </p:spPr>
        <p:txBody>
          <a:bodyPr/>
          <a:lstStyle/>
          <a:p>
            <a:endParaRPr/>
          </a:p>
        </p:txBody>
      </p:sp>
      <p:sp>
        <p:nvSpPr>
          <p:cNvPr id="4" name="Text 2"/>
          <p:cNvSpPr/>
          <p:nvPr/>
        </p:nvSpPr>
        <p:spPr>
          <a:xfrm>
            <a:off x="457200" y="1920240"/>
            <a:ext cx="4023360" cy="1920240"/>
          </a:xfrm>
          <a:prstGeom prst="rect">
            <a:avLst/>
          </a:prstGeom>
          <a:noFill/>
          <a:ln/>
        </p:spPr>
        <p:txBody>
          <a:bodyPr wrap="square" rtlCol="0" anchor="ctr"/>
          <a:lstStyle/>
          <a:p>
            <a:pPr marL="0" indent="0">
              <a:buNone/>
            </a:pPr>
            <a:r>
              <a:rPr lang="en-US" sz="1600" b="1" dirty="0">
                <a:solidFill>
                  <a:srgbClr val="97B1DF"/>
                </a:solidFill>
              </a:rPr>
              <a:t>Concrete Nouns
</a:t>
            </a:r>
            <a:r>
              <a:rPr lang="en-US" sz="1400" dirty="0">
                <a:solidFill>
                  <a:srgbClr val="030A18"/>
                </a:solidFill>
              </a:rPr>
              <a:t>apple</a:t>
            </a:r>
            <a:endParaRPr lang="en-US" sz="1600" dirty="0"/>
          </a:p>
          <a:p>
            <a:pPr marL="0" indent="0">
              <a:buNone/>
            </a:pPr>
            <a:r>
              <a:rPr lang="en-US" sz="1400" dirty="0">
                <a:solidFill>
                  <a:srgbClr val="030A18"/>
                </a:solidFill>
              </a:rPr>
              <a:t>chair</a:t>
            </a:r>
            <a:endParaRPr lang="en-US" sz="1600" dirty="0"/>
          </a:p>
          <a:p>
            <a:pPr marL="0" indent="0">
              <a:buNone/>
            </a:pPr>
            <a:r>
              <a:rPr lang="en-US" sz="1400" dirty="0">
                <a:solidFill>
                  <a:srgbClr val="030A18"/>
                </a:solidFill>
              </a:rPr>
              <a:t>music</a:t>
            </a:r>
            <a:endParaRPr lang="en-US" sz="1600" dirty="0"/>
          </a:p>
          <a:p>
            <a:pPr marL="0" indent="0">
              <a:buNone/>
            </a:pPr>
            <a:r>
              <a:rPr lang="en-US" sz="1400" dirty="0">
                <a:solidFill>
                  <a:srgbClr val="030A18"/>
                </a:solidFill>
              </a:rPr>
              <a:t>teacher</a:t>
            </a:r>
            <a:endParaRPr lang="en-US" sz="1600" dirty="0"/>
          </a:p>
          <a:p>
            <a:pPr marL="0" indent="0">
              <a:buNone/>
            </a:pPr>
            <a:r>
              <a:rPr lang="en-US" sz="1400" dirty="0">
                <a:solidFill>
                  <a:srgbClr val="030A18"/>
                </a:solidFill>
              </a:rPr>
              <a:t>book</a:t>
            </a:r>
            <a:endParaRPr lang="en-US" sz="1600" dirty="0"/>
          </a:p>
        </p:txBody>
      </p:sp>
      <p:sp>
        <p:nvSpPr>
          <p:cNvPr id="5" name="Shape 3"/>
          <p:cNvSpPr/>
          <p:nvPr/>
        </p:nvSpPr>
        <p:spPr>
          <a:xfrm>
            <a:off x="4572000" y="1828800"/>
            <a:ext cx="4206240" cy="2103120"/>
          </a:xfrm>
          <a:prstGeom prst="roundRect">
            <a:avLst>
              <a:gd name="adj" fmla="val 2174"/>
            </a:avLst>
          </a:prstGeom>
          <a:solidFill>
            <a:srgbClr val="F5F9FE"/>
          </a:solidFill>
          <a:ln w="12700">
            <a:solidFill>
              <a:srgbClr val="F5F9FE"/>
            </a:solidFill>
            <a:prstDash val="solid"/>
          </a:ln>
        </p:spPr>
        <p:txBody>
          <a:bodyPr/>
          <a:lstStyle/>
          <a:p>
            <a:endParaRPr/>
          </a:p>
        </p:txBody>
      </p:sp>
      <p:sp>
        <p:nvSpPr>
          <p:cNvPr id="6" name="Text 4"/>
          <p:cNvSpPr/>
          <p:nvPr/>
        </p:nvSpPr>
        <p:spPr>
          <a:xfrm>
            <a:off x="4663440" y="1920240"/>
            <a:ext cx="4023360" cy="1920240"/>
          </a:xfrm>
          <a:prstGeom prst="rect">
            <a:avLst/>
          </a:prstGeom>
          <a:noFill/>
          <a:ln/>
        </p:spPr>
        <p:txBody>
          <a:bodyPr wrap="square" rtlCol="0" anchor="ctr"/>
          <a:lstStyle/>
          <a:p>
            <a:pPr marL="0" indent="0">
              <a:buNone/>
            </a:pPr>
            <a:r>
              <a:rPr lang="en-US" sz="1600" b="1" dirty="0">
                <a:solidFill>
                  <a:srgbClr val="97B1DF"/>
                </a:solidFill>
              </a:rPr>
              <a:t>Abstract Nouns
</a:t>
            </a:r>
            <a:r>
              <a:rPr lang="en-US" sz="1400" dirty="0">
                <a:solidFill>
                  <a:srgbClr val="030A18"/>
                </a:solidFill>
              </a:rPr>
              <a:t>kindness</a:t>
            </a:r>
            <a:endParaRPr lang="en-US" sz="1600" dirty="0"/>
          </a:p>
          <a:p>
            <a:pPr marL="0" indent="0">
              <a:buNone/>
            </a:pPr>
            <a:r>
              <a:rPr lang="en-US" sz="1400" dirty="0">
                <a:solidFill>
                  <a:srgbClr val="030A18"/>
                </a:solidFill>
              </a:rPr>
              <a:t>friendship</a:t>
            </a:r>
            <a:endParaRPr lang="en-US" sz="1600" dirty="0"/>
          </a:p>
          <a:p>
            <a:pPr marL="0" indent="0">
              <a:buNone/>
            </a:pPr>
            <a:r>
              <a:rPr lang="en-US" sz="1400" dirty="0">
                <a:solidFill>
                  <a:srgbClr val="030A18"/>
                </a:solidFill>
              </a:rPr>
              <a:t>happiness</a:t>
            </a:r>
            <a:endParaRPr lang="en-US" sz="1600" dirty="0"/>
          </a:p>
          <a:p>
            <a:pPr marL="0" indent="0">
              <a:buNone/>
            </a:pPr>
            <a:r>
              <a:rPr lang="en-US" sz="1400" dirty="0">
                <a:solidFill>
                  <a:srgbClr val="030A18"/>
                </a:solidFill>
              </a:rPr>
              <a:t>confidence</a:t>
            </a:r>
            <a:endParaRPr lang="en-US" sz="1600" dirty="0"/>
          </a:p>
          <a:p>
            <a:pPr marL="0" indent="0">
              <a:buNone/>
            </a:pPr>
            <a:r>
              <a:rPr lang="en-US" sz="1400" dirty="0">
                <a:solidFill>
                  <a:srgbClr val="030A18"/>
                </a:solidFill>
              </a:rPr>
              <a:t>wisdom</a:t>
            </a:r>
            <a:endParaRPr lang="en-US" sz="1600" dirty="0"/>
          </a:p>
        </p:txBody>
      </p:sp>
      <p:sp>
        <p:nvSpPr>
          <p:cNvPr id="7" name="Shape 5"/>
          <p:cNvSpPr/>
          <p:nvPr/>
        </p:nvSpPr>
        <p:spPr>
          <a:xfrm>
            <a:off x="365760" y="4114800"/>
            <a:ext cx="8412480" cy="640080"/>
          </a:xfrm>
          <a:prstGeom prst="roundRect">
            <a:avLst>
              <a:gd name="adj" fmla="val 7143"/>
            </a:avLst>
          </a:prstGeom>
          <a:solidFill>
            <a:srgbClr val="EFF8EE"/>
          </a:solidFill>
          <a:ln w="12700">
            <a:solidFill>
              <a:srgbClr val="EFF8EE"/>
            </a:solidFill>
            <a:prstDash val="solid"/>
          </a:ln>
        </p:spPr>
        <p:txBody>
          <a:bodyPr/>
          <a:lstStyle/>
          <a:p>
            <a:endParaRPr/>
          </a:p>
        </p:txBody>
      </p:sp>
      <p:sp>
        <p:nvSpPr>
          <p:cNvPr id="8" name="Text 6"/>
          <p:cNvSpPr/>
          <p:nvPr/>
        </p:nvSpPr>
        <p:spPr>
          <a:xfrm>
            <a:off x="548640" y="4206240"/>
            <a:ext cx="8046720" cy="457200"/>
          </a:xfrm>
          <a:prstGeom prst="rect">
            <a:avLst/>
          </a:prstGeom>
          <a:noFill/>
          <a:ln/>
        </p:spPr>
        <p:txBody>
          <a:bodyPr wrap="square" rtlCol="0" anchor="ctr"/>
          <a:lstStyle/>
          <a:p>
            <a:pPr marL="0" indent="0">
              <a:buNone/>
            </a:pPr>
            <a:r>
              <a:rPr lang="en-US" sz="1300" b="1" dirty="0">
                <a:solidFill>
                  <a:srgbClr val="030A18"/>
                </a:solidFill>
              </a:rPr>
              <a:t>Concrete nouns can be experienced with your five senses.
</a:t>
            </a:r>
            <a:r>
              <a:rPr lang="en-US" sz="1300" dirty="0">
                <a:solidFill>
                  <a:srgbClr val="030A18"/>
                </a:solidFill>
              </a:rPr>
              <a:t>Abstract nouns live in the mind and heart.</a:t>
            </a:r>
            <a:endParaRPr lang="en-US" sz="1300" dirty="0"/>
          </a:p>
        </p:txBody>
      </p:sp>
      <p:sp>
        <p:nvSpPr>
          <p:cNvPr id="9" name="Text 7"/>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3"/>
              </a:rPr>
              <a:t>[5]</a:t>
            </a:r>
            <a:r>
              <a:rPr lang="en-US" sz="600" dirty="0">
                <a:solidFill>
                  <a:srgbClr val="000000"/>
                </a:solidFill>
              </a:rPr>
              <a:t> </a:t>
            </a:r>
            <a:r>
              <a:rPr lang="en-US" sz="600" u="sng" dirty="0">
                <a:solidFill>
                  <a:srgbClr val="030A18"/>
                </a:solidFill>
                <a:hlinkClick r:id="rId4"/>
              </a:rPr>
              <a:t>[6]</a:t>
            </a:r>
            <a:endParaRPr lang="en-US" sz="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Forming Abstract Nouns</a:t>
            </a:r>
            <a:endParaRPr lang="en-US" sz="2400" dirty="0"/>
          </a:p>
        </p:txBody>
      </p:sp>
      <p:sp>
        <p:nvSpPr>
          <p:cNvPr id="3" name="Text 1"/>
          <p:cNvSpPr/>
          <p:nvPr/>
        </p:nvSpPr>
        <p:spPr>
          <a:xfrm>
            <a:off x="365760" y="1828800"/>
            <a:ext cx="4114800" cy="2286000"/>
          </a:xfrm>
          <a:prstGeom prst="rect">
            <a:avLst/>
          </a:prstGeom>
          <a:noFill/>
          <a:ln/>
        </p:spPr>
        <p:txBody>
          <a:bodyPr wrap="square" rtlCol="0" anchor="ctr"/>
          <a:lstStyle/>
          <a:p>
            <a:pPr marL="190500" indent="-190500">
              <a:spcAft>
                <a:spcPts val="360"/>
              </a:spcAft>
              <a:buSzPct val="100000"/>
              <a:buChar char="•"/>
            </a:pPr>
            <a:r>
              <a:rPr lang="en-US" sz="1400" dirty="0">
                <a:solidFill>
                  <a:srgbClr val="030A18"/>
                </a:solidFill>
              </a:rPr>
              <a:t>happy → happiness</a:t>
            </a:r>
            <a:endParaRPr lang="en-US" sz="1400" dirty="0"/>
          </a:p>
          <a:p>
            <a:pPr marL="190500" indent="-190500">
              <a:spcAft>
                <a:spcPts val="360"/>
              </a:spcAft>
              <a:buSzPct val="100000"/>
              <a:buChar char="•"/>
            </a:pPr>
            <a:r>
              <a:rPr lang="en-US" sz="1400" dirty="0">
                <a:solidFill>
                  <a:srgbClr val="030A18"/>
                </a:solidFill>
              </a:rPr>
              <a:t>educate → education</a:t>
            </a:r>
            <a:endParaRPr lang="en-US" sz="1400" dirty="0"/>
          </a:p>
          <a:p>
            <a:pPr marL="190500" indent="-190500">
              <a:spcAft>
                <a:spcPts val="360"/>
              </a:spcAft>
              <a:buSzPct val="100000"/>
              <a:buChar char="•"/>
            </a:pPr>
            <a:r>
              <a:rPr lang="en-US" sz="1400" dirty="0">
                <a:solidFill>
                  <a:srgbClr val="030A18"/>
                </a:solidFill>
              </a:rPr>
              <a:t>real → reality</a:t>
            </a:r>
            <a:endParaRPr lang="en-US" sz="1400" dirty="0"/>
          </a:p>
        </p:txBody>
      </p:sp>
      <p:sp>
        <p:nvSpPr>
          <p:cNvPr id="4" name="Text 2"/>
          <p:cNvSpPr/>
          <p:nvPr/>
        </p:nvSpPr>
        <p:spPr>
          <a:xfrm>
            <a:off x="4572000" y="1828800"/>
            <a:ext cx="4114800" cy="2286000"/>
          </a:xfrm>
          <a:prstGeom prst="rect">
            <a:avLst/>
          </a:prstGeom>
          <a:noFill/>
          <a:ln/>
        </p:spPr>
        <p:txBody>
          <a:bodyPr wrap="square" rtlCol="0" anchor="ctr"/>
          <a:lstStyle/>
          <a:p>
            <a:pPr marL="190500" indent="-190500">
              <a:spcAft>
                <a:spcPts val="360"/>
              </a:spcAft>
              <a:buSzPct val="100000"/>
              <a:buChar char="•"/>
            </a:pPr>
            <a:r>
              <a:rPr lang="en-US" sz="1400" dirty="0">
                <a:solidFill>
                  <a:srgbClr val="030A18"/>
                </a:solidFill>
              </a:rPr>
              <a:t>patient → patience</a:t>
            </a:r>
            <a:endParaRPr lang="en-US" sz="1400" dirty="0"/>
          </a:p>
          <a:p>
            <a:pPr marL="190500" indent="-190500">
              <a:spcAft>
                <a:spcPts val="360"/>
              </a:spcAft>
              <a:buSzPct val="100000"/>
              <a:buChar char="•"/>
            </a:pPr>
            <a:r>
              <a:rPr lang="en-US" sz="1400" dirty="0">
                <a:solidFill>
                  <a:srgbClr val="030A18"/>
                </a:solidFill>
              </a:rPr>
              <a:t>friend → friendship</a:t>
            </a:r>
            <a:endParaRPr lang="en-US" sz="1400" dirty="0"/>
          </a:p>
          <a:p>
            <a:pPr marL="190500" indent="-190500">
              <a:spcAft>
                <a:spcPts val="360"/>
              </a:spcAft>
              <a:buSzPct val="100000"/>
              <a:buChar char="•"/>
            </a:pPr>
            <a:r>
              <a:rPr lang="en-US" sz="1400" dirty="0">
                <a:solidFill>
                  <a:srgbClr val="030A18"/>
                </a:solidFill>
              </a:rPr>
              <a:t>free → freedom</a:t>
            </a:r>
            <a:endParaRPr lang="en-US" sz="1400" dirty="0"/>
          </a:p>
        </p:txBody>
      </p:sp>
      <p:sp>
        <p:nvSpPr>
          <p:cNvPr id="5" name="Text 3"/>
          <p:cNvSpPr/>
          <p:nvPr/>
        </p:nvSpPr>
        <p:spPr>
          <a:xfrm>
            <a:off x="365760" y="1463040"/>
            <a:ext cx="8778240" cy="548640"/>
          </a:xfrm>
          <a:prstGeom prst="rect">
            <a:avLst/>
          </a:prstGeom>
          <a:noFill/>
          <a:ln/>
        </p:spPr>
        <p:txBody>
          <a:bodyPr wrap="square" rtlCol="0" anchor="ctr"/>
          <a:lstStyle/>
          <a:p>
            <a:pPr marL="0" indent="0">
              <a:buNone/>
            </a:pPr>
            <a:r>
              <a:rPr lang="en-US" sz="1400" i="1" dirty="0">
                <a:solidFill>
                  <a:srgbClr val="030A18"/>
                </a:solidFill>
              </a:rPr>
              <a:t>Many abstract nouns are formed by adding suffixes to verbs or adjectives.</a:t>
            </a:r>
            <a:endParaRPr lang="en-US" sz="1400" dirty="0"/>
          </a:p>
        </p:txBody>
      </p:sp>
      <p:sp>
        <p:nvSpPr>
          <p:cNvPr id="6" name="Text 4"/>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3"/>
              </a:rPr>
              <a:t>[7]</a:t>
            </a:r>
            <a:endParaRPr lang="en-US" sz="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Examples: Feelings</a:t>
            </a:r>
            <a:endParaRPr lang="en-US" sz="2400" dirty="0"/>
          </a:p>
        </p:txBody>
      </p:sp>
      <p:sp>
        <p:nvSpPr>
          <p:cNvPr id="3" name="Shape 1"/>
          <p:cNvSpPr/>
          <p:nvPr/>
        </p:nvSpPr>
        <p:spPr>
          <a:xfrm>
            <a:off x="365760" y="1828800"/>
            <a:ext cx="4206240" cy="1097280"/>
          </a:xfrm>
          <a:prstGeom prst="roundRect">
            <a:avLst>
              <a:gd name="adj" fmla="val 4167"/>
            </a:avLst>
          </a:prstGeom>
          <a:solidFill>
            <a:srgbClr val="FDF2E9"/>
          </a:solidFill>
          <a:ln w="12700">
            <a:solidFill>
              <a:srgbClr val="FDF2E9"/>
            </a:solidFill>
            <a:prstDash val="solid"/>
          </a:ln>
        </p:spPr>
        <p:txBody>
          <a:bodyPr/>
          <a:lstStyle/>
          <a:p>
            <a:endParaRPr/>
          </a:p>
        </p:txBody>
      </p:sp>
      <p:sp>
        <p:nvSpPr>
          <p:cNvPr id="4" name="Text 2"/>
          <p:cNvSpPr/>
          <p:nvPr/>
        </p:nvSpPr>
        <p:spPr>
          <a:xfrm>
            <a:off x="548640" y="1965960"/>
            <a:ext cx="3840480" cy="822960"/>
          </a:xfrm>
          <a:prstGeom prst="rect">
            <a:avLst/>
          </a:prstGeom>
          <a:noFill/>
          <a:ln/>
        </p:spPr>
        <p:txBody>
          <a:bodyPr wrap="square" rtlCol="0" anchor="ctr"/>
          <a:lstStyle/>
          <a:p>
            <a:pPr marL="0" indent="0">
              <a:buNone/>
            </a:pPr>
            <a:r>
              <a:rPr lang="en-US" sz="1400" b="1" dirty="0">
                <a:solidFill>
                  <a:srgbClr val="97B1DF"/>
                </a:solidFill>
              </a:rPr>
              <a:t>Love
</a:t>
            </a:r>
            <a:r>
              <a:rPr lang="en-US" sz="1200" dirty="0">
                <a:solidFill>
                  <a:srgbClr val="030A18"/>
                </a:solidFill>
              </a:rPr>
              <a:t>Love makes people feel safe and supported.</a:t>
            </a:r>
            <a:endParaRPr lang="en-US" sz="1400" dirty="0"/>
          </a:p>
        </p:txBody>
      </p:sp>
      <p:sp>
        <p:nvSpPr>
          <p:cNvPr id="5" name="Shape 3"/>
          <p:cNvSpPr/>
          <p:nvPr/>
        </p:nvSpPr>
        <p:spPr>
          <a:xfrm>
            <a:off x="4572000" y="1828800"/>
            <a:ext cx="4206240" cy="1097280"/>
          </a:xfrm>
          <a:prstGeom prst="roundRect">
            <a:avLst>
              <a:gd name="adj" fmla="val 4167"/>
            </a:avLst>
          </a:prstGeom>
          <a:solidFill>
            <a:srgbClr val="EEF7FD"/>
          </a:solidFill>
          <a:ln w="12700">
            <a:solidFill>
              <a:srgbClr val="EEF7FD"/>
            </a:solidFill>
            <a:prstDash val="solid"/>
          </a:ln>
        </p:spPr>
        <p:txBody>
          <a:bodyPr/>
          <a:lstStyle/>
          <a:p>
            <a:endParaRPr/>
          </a:p>
        </p:txBody>
      </p:sp>
      <p:sp>
        <p:nvSpPr>
          <p:cNvPr id="6" name="Text 4"/>
          <p:cNvSpPr/>
          <p:nvPr/>
        </p:nvSpPr>
        <p:spPr>
          <a:xfrm>
            <a:off x="4754880" y="1965960"/>
            <a:ext cx="3840480" cy="822960"/>
          </a:xfrm>
          <a:prstGeom prst="rect">
            <a:avLst/>
          </a:prstGeom>
          <a:noFill/>
          <a:ln/>
        </p:spPr>
        <p:txBody>
          <a:bodyPr wrap="square" rtlCol="0" anchor="ctr"/>
          <a:lstStyle/>
          <a:p>
            <a:pPr marL="0" indent="0">
              <a:buNone/>
            </a:pPr>
            <a:r>
              <a:rPr lang="en-US" sz="1400" b="1" dirty="0">
                <a:solidFill>
                  <a:srgbClr val="97B1DF"/>
                </a:solidFill>
              </a:rPr>
              <a:t>Fear
</a:t>
            </a:r>
            <a:r>
              <a:rPr lang="en-US" sz="1200" dirty="0">
                <a:solidFill>
                  <a:srgbClr val="030A18"/>
                </a:solidFill>
              </a:rPr>
              <a:t>Fear stops us from trying new things.</a:t>
            </a:r>
            <a:endParaRPr lang="en-US" sz="1400" dirty="0"/>
          </a:p>
        </p:txBody>
      </p:sp>
      <p:sp>
        <p:nvSpPr>
          <p:cNvPr id="7" name="Shape 5"/>
          <p:cNvSpPr/>
          <p:nvPr/>
        </p:nvSpPr>
        <p:spPr>
          <a:xfrm>
            <a:off x="365760" y="3108960"/>
            <a:ext cx="4206240" cy="1097280"/>
          </a:xfrm>
          <a:prstGeom prst="roundRect">
            <a:avLst>
              <a:gd name="adj" fmla="val 4167"/>
            </a:avLst>
          </a:prstGeom>
          <a:solidFill>
            <a:srgbClr val="F1FDEB"/>
          </a:solidFill>
          <a:ln w="12700">
            <a:solidFill>
              <a:srgbClr val="F1FDEB"/>
            </a:solidFill>
            <a:prstDash val="solid"/>
          </a:ln>
        </p:spPr>
        <p:txBody>
          <a:bodyPr/>
          <a:lstStyle/>
          <a:p>
            <a:endParaRPr/>
          </a:p>
        </p:txBody>
      </p:sp>
      <p:sp>
        <p:nvSpPr>
          <p:cNvPr id="8" name="Text 6"/>
          <p:cNvSpPr/>
          <p:nvPr/>
        </p:nvSpPr>
        <p:spPr>
          <a:xfrm>
            <a:off x="548640" y="3246120"/>
            <a:ext cx="3840480" cy="822960"/>
          </a:xfrm>
          <a:prstGeom prst="rect">
            <a:avLst/>
          </a:prstGeom>
          <a:noFill/>
          <a:ln/>
        </p:spPr>
        <p:txBody>
          <a:bodyPr wrap="square" rtlCol="0" anchor="ctr"/>
          <a:lstStyle/>
          <a:p>
            <a:pPr marL="0" indent="0">
              <a:buNone/>
            </a:pPr>
            <a:r>
              <a:rPr lang="en-US" sz="1400" b="1" dirty="0">
                <a:solidFill>
                  <a:srgbClr val="97B1DF"/>
                </a:solidFill>
              </a:rPr>
              <a:t>Joy
</a:t>
            </a:r>
            <a:r>
              <a:rPr lang="en-US" sz="1200" dirty="0">
                <a:solidFill>
                  <a:srgbClr val="030A18"/>
                </a:solidFill>
              </a:rPr>
              <a:t>Joy brings brightness to our lives.</a:t>
            </a:r>
            <a:endParaRPr lang="en-US" sz="1400" dirty="0"/>
          </a:p>
        </p:txBody>
      </p:sp>
      <p:sp>
        <p:nvSpPr>
          <p:cNvPr id="9" name="Shape 7"/>
          <p:cNvSpPr/>
          <p:nvPr/>
        </p:nvSpPr>
        <p:spPr>
          <a:xfrm>
            <a:off x="4572000" y="3108960"/>
            <a:ext cx="4206240" cy="1097280"/>
          </a:xfrm>
          <a:prstGeom prst="roundRect">
            <a:avLst>
              <a:gd name="adj" fmla="val 4167"/>
            </a:avLst>
          </a:prstGeom>
          <a:solidFill>
            <a:srgbClr val="FDEEF8"/>
          </a:solidFill>
          <a:ln w="12700">
            <a:solidFill>
              <a:srgbClr val="FDEEF8"/>
            </a:solidFill>
            <a:prstDash val="solid"/>
          </a:ln>
        </p:spPr>
        <p:txBody>
          <a:bodyPr/>
          <a:lstStyle/>
          <a:p>
            <a:endParaRPr/>
          </a:p>
        </p:txBody>
      </p:sp>
      <p:sp>
        <p:nvSpPr>
          <p:cNvPr id="10" name="Text 8"/>
          <p:cNvSpPr/>
          <p:nvPr/>
        </p:nvSpPr>
        <p:spPr>
          <a:xfrm>
            <a:off x="4754880" y="3246120"/>
            <a:ext cx="3840480" cy="822960"/>
          </a:xfrm>
          <a:prstGeom prst="rect">
            <a:avLst/>
          </a:prstGeom>
          <a:noFill/>
          <a:ln/>
        </p:spPr>
        <p:txBody>
          <a:bodyPr wrap="square" rtlCol="0" anchor="ctr"/>
          <a:lstStyle/>
          <a:p>
            <a:pPr marL="0" indent="0">
              <a:buNone/>
            </a:pPr>
            <a:r>
              <a:rPr lang="en-US" sz="1400" b="1" dirty="0">
                <a:solidFill>
                  <a:srgbClr val="97B1DF"/>
                </a:solidFill>
              </a:rPr>
              <a:t>Sadness
</a:t>
            </a:r>
            <a:r>
              <a:rPr lang="en-US" sz="1200" dirty="0">
                <a:solidFill>
                  <a:srgbClr val="030A18"/>
                </a:solidFill>
              </a:rPr>
              <a:t>Sadness sometimes follows a good movie.</a:t>
            </a:r>
            <a:endParaRPr lang="en-US" sz="1400" dirty="0"/>
          </a:p>
        </p:txBody>
      </p:sp>
      <p:sp>
        <p:nvSpPr>
          <p:cNvPr id="11" name="Text 9"/>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3"/>
              </a:rPr>
              <a:t>[8]</a:t>
            </a:r>
            <a:endParaRPr lang="en-US" sz="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Examples: Qualities &amp; Ideas</a:t>
            </a:r>
            <a:endParaRPr lang="en-US" sz="2400" dirty="0"/>
          </a:p>
        </p:txBody>
      </p:sp>
      <p:sp>
        <p:nvSpPr>
          <p:cNvPr id="3" name="Shape 1"/>
          <p:cNvSpPr/>
          <p:nvPr/>
        </p:nvSpPr>
        <p:spPr>
          <a:xfrm>
            <a:off x="365760" y="1828800"/>
            <a:ext cx="4206240" cy="2194560"/>
          </a:xfrm>
          <a:prstGeom prst="roundRect">
            <a:avLst>
              <a:gd name="adj" fmla="val 2083"/>
            </a:avLst>
          </a:prstGeom>
          <a:solidFill>
            <a:srgbClr val="F5F9FE"/>
          </a:solidFill>
          <a:ln w="12700">
            <a:solidFill>
              <a:srgbClr val="F5F9FE"/>
            </a:solidFill>
            <a:prstDash val="solid"/>
          </a:ln>
        </p:spPr>
        <p:txBody>
          <a:bodyPr/>
          <a:lstStyle/>
          <a:p>
            <a:endParaRPr/>
          </a:p>
        </p:txBody>
      </p:sp>
      <p:sp>
        <p:nvSpPr>
          <p:cNvPr id="4" name="Text 2"/>
          <p:cNvSpPr/>
          <p:nvPr/>
        </p:nvSpPr>
        <p:spPr>
          <a:xfrm>
            <a:off x="457200" y="1920240"/>
            <a:ext cx="4023360" cy="2103120"/>
          </a:xfrm>
          <a:prstGeom prst="rect">
            <a:avLst/>
          </a:prstGeom>
          <a:noFill/>
          <a:ln/>
        </p:spPr>
        <p:txBody>
          <a:bodyPr wrap="square" rtlCol="0" anchor="ctr"/>
          <a:lstStyle/>
          <a:p>
            <a:pPr marL="0" indent="0">
              <a:buNone/>
            </a:pPr>
            <a:r>
              <a:rPr lang="en-US" sz="1600" b="1" dirty="0">
                <a:solidFill>
                  <a:srgbClr val="97B1DF"/>
                </a:solidFill>
              </a:rPr>
              <a:t>Qualities
</a:t>
            </a:r>
            <a:r>
              <a:rPr lang="en-US" sz="1200" dirty="0">
                <a:solidFill>
                  <a:srgbClr val="030A18"/>
                </a:solidFill>
              </a:rPr>
              <a:t>Honesty – Telling the truth builds trust.
Bravery – It takes bravery to stand up for others.
Kindness – A small act of kindness can change a day.
Patience – You need patience when learning new skills.</a:t>
            </a:r>
            <a:endParaRPr lang="en-US" sz="1600" dirty="0"/>
          </a:p>
        </p:txBody>
      </p:sp>
      <p:sp>
        <p:nvSpPr>
          <p:cNvPr id="5" name="Shape 3"/>
          <p:cNvSpPr/>
          <p:nvPr/>
        </p:nvSpPr>
        <p:spPr>
          <a:xfrm>
            <a:off x="4572000" y="1828800"/>
            <a:ext cx="4206240" cy="2194560"/>
          </a:xfrm>
          <a:prstGeom prst="roundRect">
            <a:avLst>
              <a:gd name="adj" fmla="val 2083"/>
            </a:avLst>
          </a:prstGeom>
          <a:solidFill>
            <a:srgbClr val="FDF7F3"/>
          </a:solidFill>
          <a:ln w="12700">
            <a:solidFill>
              <a:srgbClr val="FDF7F3"/>
            </a:solidFill>
            <a:prstDash val="solid"/>
          </a:ln>
        </p:spPr>
        <p:txBody>
          <a:bodyPr/>
          <a:lstStyle/>
          <a:p>
            <a:endParaRPr/>
          </a:p>
        </p:txBody>
      </p:sp>
      <p:sp>
        <p:nvSpPr>
          <p:cNvPr id="6" name="Text 4"/>
          <p:cNvSpPr/>
          <p:nvPr/>
        </p:nvSpPr>
        <p:spPr>
          <a:xfrm>
            <a:off x="4663440" y="1920240"/>
            <a:ext cx="4023360" cy="2103120"/>
          </a:xfrm>
          <a:prstGeom prst="rect">
            <a:avLst/>
          </a:prstGeom>
          <a:noFill/>
          <a:ln/>
        </p:spPr>
        <p:txBody>
          <a:bodyPr wrap="square" rtlCol="0" anchor="ctr"/>
          <a:lstStyle/>
          <a:p>
            <a:pPr marL="0" indent="0">
              <a:buNone/>
            </a:pPr>
            <a:r>
              <a:rPr lang="en-US" sz="1600" b="1" dirty="0">
                <a:solidFill>
                  <a:srgbClr val="97B1DF"/>
                </a:solidFill>
              </a:rPr>
              <a:t>Ideas
</a:t>
            </a:r>
            <a:r>
              <a:rPr lang="en-US" sz="1200" dirty="0">
                <a:solidFill>
                  <a:srgbClr val="030A18"/>
                </a:solidFill>
              </a:rPr>
              <a:t>Freedom – Everyone deserves freedom.
Justice – Justice means treating everyone fairly.
Courage – Doing what’s right even when afraid.
Friendship – Friendship grows stronger every year.</a:t>
            </a:r>
            <a:endParaRPr lang="en-US" sz="1600" dirty="0"/>
          </a:p>
        </p:txBody>
      </p:sp>
      <p:sp>
        <p:nvSpPr>
          <p:cNvPr id="7" name="Text 5"/>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3"/>
              </a:rPr>
              <a:t>[9]</a:t>
            </a:r>
            <a:r>
              <a:rPr lang="en-US" sz="600" dirty="0">
                <a:solidFill>
                  <a:srgbClr val="000000"/>
                </a:solidFill>
              </a:rPr>
              <a:t> </a:t>
            </a:r>
            <a:r>
              <a:rPr lang="en-US" sz="600" u="sng" dirty="0">
                <a:solidFill>
                  <a:srgbClr val="030A18"/>
                </a:solidFill>
                <a:hlinkClick r:id="rId4"/>
              </a:rPr>
              <a:t>[10]</a:t>
            </a:r>
            <a:endParaRPr lang="en-US" sz="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Identify the Abstract Nouns</a:t>
            </a:r>
            <a:endParaRPr lang="en-US" sz="2400" dirty="0"/>
          </a:p>
        </p:txBody>
      </p:sp>
      <p:sp>
        <p:nvSpPr>
          <p:cNvPr id="3" name="Text 1"/>
          <p:cNvSpPr/>
          <p:nvPr/>
        </p:nvSpPr>
        <p:spPr>
          <a:xfrm>
            <a:off x="365760" y="1828800"/>
            <a:ext cx="7132320" cy="3200400"/>
          </a:xfrm>
          <a:prstGeom prst="rect">
            <a:avLst/>
          </a:prstGeom>
          <a:noFill/>
          <a:ln/>
        </p:spPr>
        <p:txBody>
          <a:bodyPr wrap="square" rtlCol="0" anchor="ctr"/>
          <a:lstStyle/>
          <a:p>
            <a:pPr marL="0" indent="0">
              <a:buNone/>
            </a:pPr>
            <a:r>
              <a:rPr lang="en-US" sz="1400" b="1" dirty="0">
                <a:solidFill>
                  <a:srgbClr val="030A18"/>
                </a:solidFill>
              </a:rPr>
              <a:t>Read each sentence. Underline the abstract noun(s).
</a:t>
            </a:r>
            <a:r>
              <a:rPr lang="en-US" sz="1200" dirty="0">
                <a:solidFill>
                  <a:srgbClr val="030A18"/>
                </a:solidFill>
              </a:rPr>
              <a:t>1. Her honesty was appreciated by everyone in the team.
2. The puppy filled the house with joy and laughter.
3. That mountain reached high into the clouds.
4. They found courage to climb the mountain.</a:t>
            </a:r>
            <a:endParaRPr lang="en-US" sz="1400" dirty="0"/>
          </a:p>
        </p:txBody>
      </p:sp>
      <p:sp>
        <p:nvSpPr>
          <p:cNvPr id="4" name="Shape 2"/>
          <p:cNvSpPr/>
          <p:nvPr/>
        </p:nvSpPr>
        <p:spPr>
          <a:xfrm>
            <a:off x="7589520" y="1828800"/>
            <a:ext cx="548640" cy="548640"/>
          </a:xfrm>
          <a:prstGeom prst="ellipse">
            <a:avLst/>
          </a:prstGeom>
          <a:solidFill>
            <a:srgbClr val="F5F9FE"/>
          </a:solidFill>
          <a:ln w="12700">
            <a:solidFill>
              <a:srgbClr val="F5F9FE"/>
            </a:solidFill>
            <a:prstDash val="solid"/>
          </a:ln>
        </p:spPr>
        <p:txBody>
          <a:bodyPr/>
          <a:lstStyle/>
          <a:p>
            <a:endParaRPr/>
          </a:p>
        </p:txBody>
      </p:sp>
      <p:pic>
        <p:nvPicPr>
          <p:cNvPr id="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35240" y="1874520"/>
            <a:ext cx="457200" cy="457200"/>
          </a:xfrm>
          <a:prstGeom prst="rect">
            <a:avLst/>
          </a:prstGeom>
        </p:spPr>
      </p:pic>
      <p:sp>
        <p:nvSpPr>
          <p:cNvPr id="6" name="Shape 3"/>
          <p:cNvSpPr/>
          <p:nvPr/>
        </p:nvSpPr>
        <p:spPr>
          <a:xfrm>
            <a:off x="7589520" y="2377440"/>
            <a:ext cx="548640" cy="548640"/>
          </a:xfrm>
          <a:prstGeom prst="ellipse">
            <a:avLst/>
          </a:prstGeom>
          <a:solidFill>
            <a:srgbClr val="FDF2E9"/>
          </a:solidFill>
          <a:ln w="12700">
            <a:solidFill>
              <a:srgbClr val="FDF2E9"/>
            </a:solidFill>
            <a:prstDash val="solid"/>
          </a:ln>
        </p:spPr>
        <p:txBody>
          <a:bodyPr/>
          <a:lstStyle/>
          <a:p>
            <a:endParaRPr/>
          </a:p>
        </p:txBody>
      </p:sp>
      <p:pic>
        <p:nvPicPr>
          <p:cNvPr id="7"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35240" y="2423160"/>
            <a:ext cx="457200" cy="457200"/>
          </a:xfrm>
          <a:prstGeom prst="rect">
            <a:avLst/>
          </a:prstGeom>
        </p:spPr>
      </p:pic>
      <p:sp>
        <p:nvSpPr>
          <p:cNvPr id="8" name="Shape 4"/>
          <p:cNvSpPr/>
          <p:nvPr/>
        </p:nvSpPr>
        <p:spPr>
          <a:xfrm>
            <a:off x="7589520" y="2926080"/>
            <a:ext cx="548640" cy="548640"/>
          </a:xfrm>
          <a:prstGeom prst="ellipse">
            <a:avLst/>
          </a:prstGeom>
          <a:solidFill>
            <a:srgbClr val="F5F9FE"/>
          </a:solidFill>
          <a:ln w="12700">
            <a:solidFill>
              <a:srgbClr val="F5F9FE"/>
            </a:solidFill>
            <a:prstDash val="solid"/>
          </a:ln>
        </p:spPr>
        <p:txBody>
          <a:bodyPr/>
          <a:lstStyle/>
          <a:p>
            <a:endParaRPr/>
          </a:p>
        </p:txBody>
      </p:sp>
      <p:pic>
        <p:nvPicPr>
          <p:cNvPr id="9"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635240" y="2971800"/>
            <a:ext cx="457200" cy="457200"/>
          </a:xfrm>
          <a:prstGeom prst="rect">
            <a:avLst/>
          </a:prstGeom>
        </p:spPr>
      </p:pic>
      <p:sp>
        <p:nvSpPr>
          <p:cNvPr id="10" name="Shape 5"/>
          <p:cNvSpPr/>
          <p:nvPr/>
        </p:nvSpPr>
        <p:spPr>
          <a:xfrm>
            <a:off x="7589520" y="3474720"/>
            <a:ext cx="548640" cy="548640"/>
          </a:xfrm>
          <a:prstGeom prst="ellipse">
            <a:avLst/>
          </a:prstGeom>
          <a:solidFill>
            <a:srgbClr val="FDF2E9"/>
          </a:solidFill>
          <a:ln w="12700">
            <a:solidFill>
              <a:srgbClr val="FDF2E9"/>
            </a:solidFill>
            <a:prstDash val="solid"/>
          </a:ln>
        </p:spPr>
        <p:txBody>
          <a:bodyPr/>
          <a:lstStyle/>
          <a:p>
            <a:endParaRPr/>
          </a:p>
        </p:txBody>
      </p:sp>
      <p:pic>
        <p:nvPicPr>
          <p:cNvPr id="11"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635240" y="3520440"/>
            <a:ext cx="457200" cy="457200"/>
          </a:xfrm>
          <a:prstGeom prst="rect">
            <a:avLst/>
          </a:prstGeom>
        </p:spPr>
      </p:pic>
      <p:sp>
        <p:nvSpPr>
          <p:cNvPr id="12" name="Text 6"/>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11"/>
              </a:rPr>
              <a:t>[11]</a:t>
            </a:r>
            <a:endParaRPr lang="en-US" sz="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Sorting Activity</a:t>
            </a:r>
            <a:endParaRPr lang="en-US" sz="24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365760" y="1828800"/>
          <a:ext cx="6217920" cy="2377440"/>
        </p:xfrm>
        <a:graphic>
          <a:graphicData uri="http://schemas.openxmlformats.org/drawingml/2006/table">
            <a:tbl>
              <a:tblPr/>
              <a:tblGrid>
                <a:gridCol w="310896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tblGrid>
              <a:tr h="475488">
                <a:tc>
                  <a:txBody>
                    <a:bodyPr/>
                    <a:lstStyle/>
                    <a:p>
                      <a:pPr marL="0" indent="0">
                        <a:buNone/>
                      </a:pPr>
                      <a:r>
                        <a:rPr lang="en-US" sz="1400" b="1" dirty="0">
                          <a:solidFill>
                            <a:srgbClr val="030A18"/>
                          </a:solidFill>
                        </a:rPr>
                        <a:t>Abstract Nouns</a:t>
                      </a:r>
                      <a:endParaRPr lang="en-US" sz="1400" dirty="0"/>
                    </a:p>
                  </a:txBody>
                  <a:tcPr>
                    <a:lnL w="0" cap="flat" cmpd="sng" algn="ctr">
                      <a:noFill/>
                    </a:lnL>
                    <a:lnR w="0" cap="flat" cmpd="sng" algn="ctr">
                      <a:noFill/>
                    </a:lnR>
                    <a:lnT w="0" cap="flat" cmpd="sng" algn="ctr">
                      <a:noFill/>
                    </a:lnT>
                    <a:lnB w="0" cap="flat" cmpd="sng" algn="ctr">
                      <a:noFill/>
                    </a:lnB>
                    <a:solidFill>
                      <a:srgbClr val="F5F9FE"/>
                    </a:solidFill>
                  </a:tcPr>
                </a:tc>
                <a:tc>
                  <a:txBody>
                    <a:bodyPr/>
                    <a:lstStyle/>
                    <a:p>
                      <a:pPr marL="0" indent="0">
                        <a:buNone/>
                      </a:pPr>
                      <a:r>
                        <a:rPr lang="en-US" sz="1400" b="1" dirty="0">
                          <a:solidFill>
                            <a:srgbClr val="030A18"/>
                          </a:solidFill>
                        </a:rPr>
                        <a:t>Concrete Nouns</a:t>
                      </a:r>
                      <a:endParaRPr lang="en-US" sz="1400" dirty="0"/>
                    </a:p>
                  </a:txBody>
                  <a:tcPr>
                    <a:lnL w="0" cap="flat" cmpd="sng" algn="ctr">
                      <a:noFill/>
                    </a:lnL>
                    <a:lnR w="0" cap="flat" cmpd="sng" algn="ctr">
                      <a:noFill/>
                    </a:lnR>
                    <a:lnT w="0" cap="flat" cmpd="sng" algn="ctr">
                      <a:noFill/>
                    </a:lnT>
                    <a:lnB w="0" cap="flat" cmpd="sng" algn="ctr">
                      <a:noFill/>
                    </a:lnB>
                    <a:solidFill>
                      <a:srgbClr val="FDF7F3"/>
                    </a:solidFill>
                  </a:tcPr>
                </a:tc>
                <a:extLst>
                  <a:ext uri="{0D108BD9-81ED-4DB2-BD59-A6C34878D82A}">
                    <a16:rowId xmlns:a16="http://schemas.microsoft.com/office/drawing/2014/main" val="10000"/>
                  </a:ext>
                </a:extLst>
              </a:tr>
              <a:tr h="475488">
                <a:tc>
                  <a:txBody>
                    <a:bodyPr/>
                    <a:lstStyle/>
                    <a:p>
                      <a:pPr marL="0" indent="0">
                        <a:buNone/>
                      </a:pPr>
                      <a:endParaRPr lang="en-US" sz="1200" dirty="0"/>
                    </a:p>
                  </a:txBody>
                  <a:tcP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endParaRPr lang="en-US" sz="1200" dirty="0"/>
                    </a:p>
                  </a:txBody>
                  <a:tcP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475488">
                <a:tc>
                  <a:txBody>
                    <a:bodyPr/>
                    <a:lstStyle/>
                    <a:p>
                      <a:pPr marL="0" indent="0">
                        <a:buNone/>
                      </a:pPr>
                      <a:endParaRPr lang="en-US" sz="1200" dirty="0"/>
                    </a:p>
                  </a:txBody>
                  <a:tcPr>
                    <a:lnL w="0" cap="flat" cmpd="sng" algn="ctr">
                      <a:noFill/>
                    </a:lnL>
                    <a:lnR w="0" cap="flat" cmpd="sng" algn="ctr">
                      <a:noFill/>
                    </a:lnR>
                    <a:lnT w="0" cap="flat" cmpd="sng" algn="ctr">
                      <a:noFill/>
                    </a:lnT>
                    <a:lnB w="0" cap="flat" cmpd="sng" algn="ctr">
                      <a:noFill/>
                    </a:lnB>
                    <a:solidFill>
                      <a:srgbClr val="F8FAFE"/>
                    </a:solidFill>
                  </a:tcPr>
                </a:tc>
                <a:tc>
                  <a:txBody>
                    <a:bodyPr/>
                    <a:lstStyle/>
                    <a:p>
                      <a:pPr marL="0" indent="0">
                        <a:buNone/>
                      </a:pPr>
                      <a:endParaRPr lang="en-US" sz="1200" dirty="0"/>
                    </a:p>
                  </a:txBody>
                  <a:tcPr>
                    <a:lnL w="0" cap="flat" cmpd="sng" algn="ctr">
                      <a:noFill/>
                    </a:lnL>
                    <a:lnR w="0" cap="flat" cmpd="sng" algn="ctr">
                      <a:noFill/>
                    </a:lnR>
                    <a:lnT w="0" cap="flat" cmpd="sng" algn="ctr">
                      <a:noFill/>
                    </a:lnT>
                    <a:lnB w="0" cap="flat" cmpd="sng" algn="ctr">
                      <a:noFill/>
                    </a:lnB>
                    <a:solidFill>
                      <a:srgbClr val="F8FAFE"/>
                    </a:solidFill>
                  </a:tcPr>
                </a:tc>
                <a:extLst>
                  <a:ext uri="{0D108BD9-81ED-4DB2-BD59-A6C34878D82A}">
                    <a16:rowId xmlns:a16="http://schemas.microsoft.com/office/drawing/2014/main" val="10002"/>
                  </a:ext>
                </a:extLst>
              </a:tr>
              <a:tr h="475488">
                <a:tc>
                  <a:txBody>
                    <a:bodyPr/>
                    <a:lstStyle/>
                    <a:p>
                      <a:pPr marL="0" indent="0">
                        <a:buNone/>
                      </a:pPr>
                      <a:endParaRPr lang="en-US" sz="1200" dirty="0"/>
                    </a:p>
                  </a:txBody>
                  <a:tcP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endParaRPr lang="en-US" sz="1200" dirty="0"/>
                    </a:p>
                  </a:txBody>
                  <a:tcP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475488">
                <a:tc>
                  <a:txBody>
                    <a:bodyPr/>
                    <a:lstStyle/>
                    <a:p>
                      <a:pPr marL="0" indent="0">
                        <a:buNone/>
                      </a:pPr>
                      <a:endParaRPr lang="en-US" sz="1200" dirty="0"/>
                    </a:p>
                  </a:txBody>
                  <a:tcPr>
                    <a:lnL w="0" cap="flat" cmpd="sng" algn="ctr">
                      <a:noFill/>
                    </a:lnL>
                    <a:lnR w="0" cap="flat" cmpd="sng" algn="ctr">
                      <a:noFill/>
                    </a:lnR>
                    <a:lnT w="0" cap="flat" cmpd="sng" algn="ctr">
                      <a:noFill/>
                    </a:lnT>
                    <a:lnB w="0" cap="flat" cmpd="sng" algn="ctr">
                      <a:noFill/>
                    </a:lnB>
                    <a:solidFill>
                      <a:srgbClr val="F8FAFE"/>
                    </a:solidFill>
                  </a:tcPr>
                </a:tc>
                <a:tc>
                  <a:txBody>
                    <a:bodyPr/>
                    <a:lstStyle/>
                    <a:p>
                      <a:pPr marL="0" indent="0">
                        <a:buNone/>
                      </a:pPr>
                      <a:endParaRPr lang="en-US" sz="1200" dirty="0"/>
                    </a:p>
                  </a:txBody>
                  <a:tcPr>
                    <a:lnL w="0" cap="flat" cmpd="sng" algn="ctr">
                      <a:noFill/>
                    </a:lnL>
                    <a:lnR w="0" cap="flat" cmpd="sng" algn="ctr">
                      <a:noFill/>
                    </a:lnR>
                    <a:lnT w="0" cap="flat" cmpd="sng" algn="ctr">
                      <a:noFill/>
                    </a:lnT>
                    <a:lnB w="0" cap="flat" cmpd="sng" algn="ctr">
                      <a:noFill/>
                    </a:lnB>
                    <a:solidFill>
                      <a:srgbClr val="F8FAFE"/>
                    </a:solidFill>
                  </a:tcPr>
                </a:tc>
                <a:extLst>
                  <a:ext uri="{0D108BD9-81ED-4DB2-BD59-A6C34878D82A}">
                    <a16:rowId xmlns:a16="http://schemas.microsoft.com/office/drawing/2014/main" val="10004"/>
                  </a:ext>
                </a:extLst>
              </a:tr>
            </a:tbl>
          </a:graphicData>
        </a:graphic>
      </p:graphicFrame>
      <p:sp>
        <p:nvSpPr>
          <p:cNvPr id="4" name="Text 1"/>
          <p:cNvSpPr/>
          <p:nvPr/>
        </p:nvSpPr>
        <p:spPr>
          <a:xfrm>
            <a:off x="365760" y="4389120"/>
            <a:ext cx="8412480" cy="548640"/>
          </a:xfrm>
          <a:prstGeom prst="rect">
            <a:avLst/>
          </a:prstGeom>
          <a:noFill/>
          <a:ln/>
        </p:spPr>
        <p:txBody>
          <a:bodyPr wrap="square" rtlCol="0" anchor="ctr"/>
          <a:lstStyle/>
          <a:p>
            <a:pPr marL="0" indent="0">
              <a:buNone/>
            </a:pPr>
            <a:r>
              <a:rPr lang="en-US" sz="1200" b="1" dirty="0">
                <a:solidFill>
                  <a:srgbClr val="030A18"/>
                </a:solidFill>
              </a:rPr>
              <a:t>Words to sort: </a:t>
            </a:r>
            <a:r>
              <a:rPr lang="en-US" sz="1200" dirty="0">
                <a:solidFill>
                  <a:srgbClr val="030A18"/>
                </a:solidFill>
              </a:rPr>
              <a:t>apple, honesty, book, bravery, sadness, table, friendship, pencil</a:t>
            </a:r>
            <a:endParaRPr lang="en-US" sz="1200" dirty="0"/>
          </a:p>
        </p:txBody>
      </p:sp>
      <p:sp>
        <p:nvSpPr>
          <p:cNvPr id="5" name="Text 2"/>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3"/>
              </a:rPr>
              <a:t>[12]</a:t>
            </a:r>
            <a:endParaRPr lang="en-US" sz="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Why Use Abstract Nouns?</a:t>
            </a:r>
            <a:endParaRPr lang="en-US" sz="2400" dirty="0"/>
          </a:p>
        </p:txBody>
      </p:sp>
      <p:sp>
        <p:nvSpPr>
          <p:cNvPr id="3" name="Text 1"/>
          <p:cNvSpPr/>
          <p:nvPr/>
        </p:nvSpPr>
        <p:spPr>
          <a:xfrm>
            <a:off x="365760" y="1828800"/>
            <a:ext cx="4389120" cy="2194560"/>
          </a:xfrm>
          <a:prstGeom prst="rect">
            <a:avLst/>
          </a:prstGeom>
          <a:noFill/>
          <a:ln/>
        </p:spPr>
        <p:txBody>
          <a:bodyPr wrap="square" rtlCol="0" anchor="ctr"/>
          <a:lstStyle/>
          <a:p>
            <a:pPr marL="190500" indent="-190500">
              <a:spcAft>
                <a:spcPts val="360"/>
              </a:spcAft>
              <a:buSzPct val="100000"/>
              <a:buChar char="•"/>
            </a:pPr>
            <a:r>
              <a:rPr lang="en-US" sz="1400" dirty="0">
                <a:solidFill>
                  <a:srgbClr val="030A18"/>
                </a:solidFill>
              </a:rPr>
              <a:t>Express emotions and values clearly.</a:t>
            </a:r>
            <a:endParaRPr lang="en-US" sz="1400" dirty="0"/>
          </a:p>
          <a:p>
            <a:pPr marL="190500" indent="-190500">
              <a:spcAft>
                <a:spcPts val="360"/>
              </a:spcAft>
              <a:buSzPct val="100000"/>
              <a:buChar char="•"/>
            </a:pPr>
            <a:r>
              <a:rPr lang="en-US" sz="1400" dirty="0">
                <a:solidFill>
                  <a:srgbClr val="030A18"/>
                </a:solidFill>
              </a:rPr>
              <a:t>Add depth and meaning to your writing.</a:t>
            </a:r>
            <a:endParaRPr lang="en-US" sz="1400" dirty="0"/>
          </a:p>
          <a:p>
            <a:pPr marL="190500" indent="-190500">
              <a:spcAft>
                <a:spcPts val="360"/>
              </a:spcAft>
              <a:buSzPct val="100000"/>
              <a:buChar char="•"/>
            </a:pPr>
            <a:r>
              <a:rPr lang="en-US" sz="1400" dirty="0">
                <a:solidFill>
                  <a:srgbClr val="030A18"/>
                </a:solidFill>
              </a:rPr>
              <a:t>Connect with readers through shared experiences.</a:t>
            </a:r>
            <a:endParaRPr lang="en-US" sz="1400" dirty="0"/>
          </a:p>
        </p:txBody>
      </p:sp>
      <p:sp>
        <p:nvSpPr>
          <p:cNvPr id="4" name="Shape 2"/>
          <p:cNvSpPr/>
          <p:nvPr/>
        </p:nvSpPr>
        <p:spPr>
          <a:xfrm>
            <a:off x="4754880" y="1828800"/>
            <a:ext cx="4023360" cy="1463040"/>
          </a:xfrm>
          <a:prstGeom prst="roundRect">
            <a:avLst>
              <a:gd name="adj" fmla="val 3125"/>
            </a:avLst>
          </a:prstGeom>
          <a:solidFill>
            <a:srgbClr val="FDF2E9"/>
          </a:solidFill>
          <a:ln w="12700">
            <a:solidFill>
              <a:srgbClr val="FDF2E9"/>
            </a:solidFill>
            <a:prstDash val="solid"/>
          </a:ln>
        </p:spPr>
        <p:txBody>
          <a:bodyPr/>
          <a:lstStyle/>
          <a:p>
            <a:endParaRPr/>
          </a:p>
        </p:txBody>
      </p:sp>
      <p:sp>
        <p:nvSpPr>
          <p:cNvPr id="5" name="Text 3"/>
          <p:cNvSpPr/>
          <p:nvPr/>
        </p:nvSpPr>
        <p:spPr>
          <a:xfrm>
            <a:off x="4846320" y="1920240"/>
            <a:ext cx="1645920" cy="365760"/>
          </a:xfrm>
          <a:prstGeom prst="rect">
            <a:avLst/>
          </a:prstGeom>
          <a:noFill/>
          <a:ln/>
        </p:spPr>
        <p:txBody>
          <a:bodyPr wrap="square" rtlCol="0" anchor="ctr"/>
          <a:lstStyle/>
          <a:p>
            <a:pPr marL="0" indent="0" algn="l">
              <a:buNone/>
            </a:pPr>
            <a:r>
              <a:rPr lang="en-US" sz="1400" dirty="0">
                <a:solidFill>
                  <a:srgbClr val="030A18"/>
                </a:solidFill>
              </a:rPr>
              <a:t>She smiled.</a:t>
            </a:r>
            <a:endParaRPr lang="en-US" sz="1400" dirty="0"/>
          </a:p>
        </p:txBody>
      </p:sp>
      <p:sp>
        <p:nvSpPr>
          <p:cNvPr id="6" name="Shape 4"/>
          <p:cNvSpPr/>
          <p:nvPr/>
        </p:nvSpPr>
        <p:spPr>
          <a:xfrm>
            <a:off x="6492240" y="2011680"/>
            <a:ext cx="548640" cy="182880"/>
          </a:xfrm>
          <a:prstGeom prst="rightArrow">
            <a:avLst/>
          </a:prstGeom>
          <a:solidFill>
            <a:srgbClr val="97B1DF"/>
          </a:solidFill>
          <a:ln w="12700">
            <a:solidFill>
              <a:srgbClr val="97B1DF"/>
            </a:solidFill>
            <a:prstDash val="solid"/>
          </a:ln>
        </p:spPr>
        <p:txBody>
          <a:bodyPr/>
          <a:lstStyle/>
          <a:p>
            <a:endParaRPr/>
          </a:p>
        </p:txBody>
      </p:sp>
      <p:sp>
        <p:nvSpPr>
          <p:cNvPr id="7" name="Text 5"/>
          <p:cNvSpPr/>
          <p:nvPr/>
        </p:nvSpPr>
        <p:spPr>
          <a:xfrm>
            <a:off x="7132320" y="1920240"/>
            <a:ext cx="1645920" cy="365760"/>
          </a:xfrm>
          <a:prstGeom prst="rect">
            <a:avLst/>
          </a:prstGeom>
          <a:noFill/>
          <a:ln/>
        </p:spPr>
        <p:txBody>
          <a:bodyPr wrap="square" rtlCol="0" anchor="ctr"/>
          <a:lstStyle/>
          <a:p>
            <a:pPr marL="0" indent="0" algn="l">
              <a:buNone/>
            </a:pPr>
            <a:r>
              <a:rPr lang="en-US" sz="1400" dirty="0">
                <a:solidFill>
                  <a:srgbClr val="030A18"/>
                </a:solidFill>
              </a:rPr>
              <a:t>Her smile showed pure joy.</a:t>
            </a:r>
            <a:endParaRPr lang="en-US" sz="1400" dirty="0"/>
          </a:p>
        </p:txBody>
      </p:sp>
      <p:sp>
        <p:nvSpPr>
          <p:cNvPr id="8" name="Text 6"/>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3"/>
              </a:rPr>
              <a:t>[13]</a:t>
            </a:r>
            <a:endParaRPr lang="en-US" sz="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Create Your Own Sentences</a:t>
            </a:r>
            <a:endParaRPr lang="en-US" sz="2400" dirty="0"/>
          </a:p>
        </p:txBody>
      </p:sp>
      <p:sp>
        <p:nvSpPr>
          <p:cNvPr id="3" name="Shape 1"/>
          <p:cNvSpPr/>
          <p:nvPr/>
        </p:nvSpPr>
        <p:spPr>
          <a:xfrm>
            <a:off x="365760" y="1828800"/>
            <a:ext cx="8412480" cy="1828800"/>
          </a:xfrm>
          <a:prstGeom prst="roundRect">
            <a:avLst>
              <a:gd name="adj" fmla="val 2500"/>
            </a:avLst>
          </a:prstGeom>
          <a:solidFill>
            <a:srgbClr val="F5F9FE"/>
          </a:solidFill>
          <a:ln w="12700">
            <a:solidFill>
              <a:srgbClr val="F5F9FE"/>
            </a:solidFill>
            <a:prstDash val="solid"/>
          </a:ln>
        </p:spPr>
        <p:txBody>
          <a:bodyPr/>
          <a:lstStyle/>
          <a:p>
            <a:endParaRPr/>
          </a:p>
        </p:txBody>
      </p:sp>
      <p:sp>
        <p:nvSpPr>
          <p:cNvPr id="4" name="Text 2"/>
          <p:cNvSpPr/>
          <p:nvPr/>
        </p:nvSpPr>
        <p:spPr>
          <a:xfrm>
            <a:off x="457200" y="1920240"/>
            <a:ext cx="8229600" cy="1371600"/>
          </a:xfrm>
          <a:prstGeom prst="rect">
            <a:avLst/>
          </a:prstGeom>
          <a:noFill/>
          <a:ln/>
        </p:spPr>
        <p:txBody>
          <a:bodyPr wrap="square" rtlCol="0" anchor="ctr"/>
          <a:lstStyle/>
          <a:p>
            <a:pPr marL="0" indent="0">
              <a:buNone/>
            </a:pPr>
            <a:r>
              <a:rPr lang="en-US" sz="1400" b="1" dirty="0">
                <a:solidFill>
                  <a:srgbClr val="030A18"/>
                </a:solidFill>
              </a:rPr>
              <a:t>Choose any two abstract nouns from the lists and write a sentence for each.
</a:t>
            </a:r>
            <a:r>
              <a:rPr lang="en-US" sz="1200" i="1" dirty="0">
                <a:solidFill>
                  <a:srgbClr val="030A18"/>
                </a:solidFill>
              </a:rPr>
              <a:t>Example: ‘Her curiosity led her to explore the stars.’</a:t>
            </a:r>
            <a:endParaRPr lang="en-US" sz="1400" dirty="0"/>
          </a:p>
        </p:txBody>
      </p:sp>
      <p:sp>
        <p:nvSpPr>
          <p:cNvPr id="5" name="Shape 3"/>
          <p:cNvSpPr/>
          <p:nvPr/>
        </p:nvSpPr>
        <p:spPr>
          <a:xfrm>
            <a:off x="457200" y="3383280"/>
            <a:ext cx="8229600" cy="228600"/>
          </a:xfrm>
          <a:prstGeom prst="rect">
            <a:avLst/>
          </a:prstGeom>
          <a:solidFill>
            <a:srgbClr val="FFFFFF"/>
          </a:solidFill>
          <a:ln w="12700">
            <a:solidFill>
              <a:srgbClr val="D0D7E5"/>
            </a:solidFill>
            <a:prstDash val="solid"/>
          </a:ln>
        </p:spPr>
        <p:txBody>
          <a:bodyPr/>
          <a:lstStyle/>
          <a:p>
            <a:endParaRPr/>
          </a:p>
        </p:txBody>
      </p:sp>
      <p:sp>
        <p:nvSpPr>
          <p:cNvPr id="6" name="Shape 4"/>
          <p:cNvSpPr/>
          <p:nvPr/>
        </p:nvSpPr>
        <p:spPr>
          <a:xfrm>
            <a:off x="457200" y="3749040"/>
            <a:ext cx="8229600" cy="228600"/>
          </a:xfrm>
          <a:prstGeom prst="rect">
            <a:avLst/>
          </a:prstGeom>
          <a:solidFill>
            <a:srgbClr val="FFFFFF"/>
          </a:solidFill>
          <a:ln w="12700">
            <a:solidFill>
              <a:srgbClr val="D0D7E5"/>
            </a:solidFill>
            <a:prstDash val="solid"/>
          </a:ln>
        </p:spPr>
        <p:txBody>
          <a:bodyPr/>
          <a:lstStyle/>
          <a:p>
            <a:endParaRPr/>
          </a:p>
        </p:txBody>
      </p:sp>
      <p:sp>
        <p:nvSpPr>
          <p:cNvPr id="7" name="Text 5"/>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3"/>
              </a:rPr>
              <a:t>[14]</a:t>
            </a:r>
            <a:endParaRPr lang="en-US" sz="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Summary &amp; Homework</a:t>
            </a:r>
            <a:endParaRPr lang="en-US" sz="2400" dirty="0"/>
          </a:p>
        </p:txBody>
      </p:sp>
      <p:sp>
        <p:nvSpPr>
          <p:cNvPr id="3" name="Text 1"/>
          <p:cNvSpPr/>
          <p:nvPr/>
        </p:nvSpPr>
        <p:spPr>
          <a:xfrm>
            <a:off x="365760" y="1828800"/>
            <a:ext cx="5029200" cy="2377440"/>
          </a:xfrm>
          <a:prstGeom prst="rect">
            <a:avLst/>
          </a:prstGeom>
          <a:noFill/>
          <a:ln/>
        </p:spPr>
        <p:txBody>
          <a:bodyPr wrap="square" rtlCol="0" anchor="ctr"/>
          <a:lstStyle/>
          <a:p>
            <a:pPr marL="190500" indent="-190500">
              <a:buSzPct val="100000"/>
              <a:buChar char="•"/>
            </a:pPr>
            <a:r>
              <a:rPr lang="en-US" sz="1400" dirty="0">
                <a:solidFill>
                  <a:srgbClr val="030A18"/>
                </a:solidFill>
              </a:rPr>
              <a:t>Abstract nouns are intangible: they represent ideas, feelings, qualities and concepts.</a:t>
            </a:r>
            <a:endParaRPr lang="en-US" sz="1400" dirty="0"/>
          </a:p>
          <a:p>
            <a:pPr marL="190500" indent="-190500">
              <a:buSzPct val="100000"/>
              <a:buChar char="•"/>
            </a:pPr>
            <a:r>
              <a:rPr lang="en-US" sz="1400" dirty="0">
                <a:solidFill>
                  <a:srgbClr val="030A18"/>
                </a:solidFill>
              </a:rPr>
              <a:t>They differ from concrete nouns you can sense.</a:t>
            </a:r>
            <a:endParaRPr lang="en-US" sz="1400" dirty="0"/>
          </a:p>
          <a:p>
            <a:pPr marL="190500" indent="-190500">
              <a:buSzPct val="100000"/>
              <a:buChar char="•"/>
            </a:pPr>
            <a:r>
              <a:rPr lang="en-US" sz="1400" dirty="0">
                <a:solidFill>
                  <a:srgbClr val="030A18"/>
                </a:solidFill>
              </a:rPr>
              <a:t>Many are formed by adding suffixes like -ness, -tion, -ity, -ence, -ship and -dom.</a:t>
            </a:r>
            <a:endParaRPr lang="en-US" sz="1400" dirty="0"/>
          </a:p>
          <a:p>
            <a:pPr marL="190500" indent="-190500">
              <a:buSzPct val="100000"/>
              <a:buChar char="•"/>
            </a:pPr>
            <a:r>
              <a:rPr lang="en-US" sz="1400" dirty="0">
                <a:solidFill>
                  <a:srgbClr val="030A18"/>
                </a:solidFill>
              </a:rPr>
              <a:t>Using them enriches your writing and helps share your inner world.</a:t>
            </a:r>
            <a:endParaRPr lang="en-US" sz="1400" dirty="0"/>
          </a:p>
        </p:txBody>
      </p:sp>
      <p:sp>
        <p:nvSpPr>
          <p:cNvPr id="4" name="Text 2"/>
          <p:cNvSpPr/>
          <p:nvPr/>
        </p:nvSpPr>
        <p:spPr>
          <a:xfrm>
            <a:off x="5394960" y="1828800"/>
            <a:ext cx="3383280" cy="2377440"/>
          </a:xfrm>
          <a:prstGeom prst="rect">
            <a:avLst/>
          </a:prstGeom>
          <a:noFill/>
          <a:ln/>
        </p:spPr>
        <p:txBody>
          <a:bodyPr wrap="square" rtlCol="0" anchor="ctr"/>
          <a:lstStyle/>
          <a:p>
            <a:pPr marL="0" indent="0">
              <a:buNone/>
            </a:pPr>
            <a:r>
              <a:rPr lang="en-US" sz="1600" b="1" dirty="0">
                <a:solidFill>
                  <a:srgbClr val="97B1DF"/>
                </a:solidFill>
              </a:rPr>
              <a:t>Homework:
</a:t>
            </a:r>
            <a:r>
              <a:rPr lang="en-US" sz="1200" dirty="0">
                <a:solidFill>
                  <a:srgbClr val="030A18"/>
                </a:solidFill>
              </a:rPr>
              <a:t>1. Find 5 abstract nouns in a story you read.
2. Write a short paragraph using at least 5 abstract nouns.
3. Share your sentences in the next class.</a:t>
            </a:r>
            <a:endParaRPr lang="en-US" sz="1600" dirty="0"/>
          </a:p>
        </p:txBody>
      </p:sp>
      <p:sp>
        <p:nvSpPr>
          <p:cNvPr id="5" name="Text 3"/>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3"/>
              </a:rPr>
              <a:t>[15]</a:t>
            </a:r>
            <a:r>
              <a:rPr lang="en-US" sz="600" dirty="0">
                <a:solidFill>
                  <a:srgbClr val="000000"/>
                </a:solidFill>
              </a:rPr>
              <a:t> </a:t>
            </a:r>
            <a:r>
              <a:rPr lang="en-US" sz="600" u="sng" dirty="0">
                <a:solidFill>
                  <a:srgbClr val="030A18"/>
                </a:solidFill>
                <a:hlinkClick r:id="rId4"/>
              </a:rPr>
              <a:t>[16]</a:t>
            </a:r>
            <a:endParaRPr lang="en-US" sz="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676</Words>
  <Application>Microsoft Office PowerPoint</Application>
  <PresentationFormat>On-screen Show (16:9)</PresentationFormat>
  <Paragraphs>94</Paragraphs>
  <Slides>13</Slides>
  <Notes>13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13</vt:i4>
      </vt:variant>
    </vt:vector>
  </HeadingPairs>
  <TitlesOfParts>
    <vt:vector size="15"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Jacob Maslow</cp:lastModifiedBy>
  <cp:revision>2</cp:revision>
  <dcterms:created xsi:type="dcterms:W3CDTF">2025-08-12T12:42:19Z</dcterms:created>
  <dcterms:modified xsi:type="dcterms:W3CDTF">2025-08-12T15:15:49Z</dcterms:modified>
</cp:coreProperties>
</file>