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9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0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teachersinstruction.com/50-examples-of-prefixes-and-suffixes/#:~:text=What%20Are%20Prefixes%20and%20Suffixes%3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hyperlink" Target="https://teachersinstruction.com/50-examples-of-prefixes-and-suffixes/#:~:text=What%20Are%20Prefixes%20and%20Suffixes%3F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What%20Are%20Prefixes%20and%20Suffixes%3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50-examples-of-prefixes-and-suffixes/#:~:text=Here%20are%20some%20quick%20examples,prefixes%20and%20suffixes%20in%20ac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Prefix%20Table%3A%20Common%20Prefix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Suffix%20Table%3A%20Common%20Suffix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Here%20are%20some%20quick%20examples,prefixes%20and%20suffixes%20in%20actio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50-examples-of-prefixes-and-suffixes/#:~:text=He%20ran%20quickly%20across%20the,ly%20%3D%20in%20a%20wa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1.%20Anti,to%20create%20a%20new%20masterpiec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50-examples-of-prefixes-and-suffixes/#:~:text=Some%20More%3A" TargetMode="External"/><Relationship Id="rId4" Type="http://schemas.openxmlformats.org/officeDocument/2006/relationships/hyperlink" Target="https://teachersinstruction.com/50-examples-of-prefixes-and-suffixe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What%20is%20the%20difference%20between,a%20prefix%20and%20a%20suffi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50-examples-of-prefixes-and-suffixes/#:~:text=Can%20one%20word%20have%20both,a%20prefix%20and%20a%20suffi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Teaching%20Tips%3A%20How%20to%20Teach,Prefixes%20and%20Suffix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50-examples-of-prefixes-and-suffixes/#:~:text=,Builde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Lesson%20Plan%3A%20Prefixes%20%26%20Suffixes,Building%20Worksho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50-examples-of-prefixes-and-suffixes/#:~:text=,Builder" TargetMode="External"/><Relationship Id="rId4" Type="http://schemas.openxmlformats.org/officeDocument/2006/relationships/hyperlink" Target="https://teachersinstruction.com/50-examples-of-prefixes-and-suffixes/#:~:text=Worksheet%3A%20Prefix%20%26%20Suffix%20Word,Practic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instruction.com/50-examples-of-prefixes-and-suffixes/#:~:text=Conclusio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50-examples-of-prefixes-and-suffixes/#:~:text=Teaching%20Tips%3A%20How%20to%20Teach,Prefixes%20and%20Suffix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280160"/>
            <a:ext cx="53035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Prefixes &amp; Suffixes</a:t>
            </a:r>
            <a:endParaRPr lang="en-US" sz="3200" dirty="0"/>
          </a:p>
          <a:p>
            <a:pPr marL="0" indent="0" algn="l">
              <a:buNone/>
            </a:pPr>
            <a:r>
              <a:rPr lang="en-US" sz="1400" i="1" dirty="0">
                <a:solidFill>
                  <a:srgbClr val="4569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Word-Building Workshop</a:t>
            </a:r>
            <a:endParaRPr lang="en-US" sz="3200" dirty="0"/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r>
              <a:rPr lang="en-US" sz="1400" i="1" dirty="0">
                <a:solidFill>
                  <a:srgbClr val="E49A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Examples &amp; Teaching Tips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43891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800" dirty="0"/>
          </a:p>
        </p:txBody>
      </p:sp>
      <p:pic>
        <p:nvPicPr>
          <p:cNvPr id="4" name="Image 0" descr="/home/oai/share/cd94a749-6a59-413a-959b-68b735a014d5.png"/>
          <p:cNvPicPr>
            <a:picLocks noChangeAspect="1"/>
          </p:cNvPicPr>
          <p:nvPr/>
        </p:nvPicPr>
        <p:blipFill>
          <a:blip r:embed="rId3"/>
          <a:srcRect l="18421" r="18421"/>
          <a:stretch/>
        </p:blipFill>
        <p:spPr>
          <a:xfrm>
            <a:off x="5486400" y="731520"/>
            <a:ext cx="3291840" cy="3474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4"/>
              </a:rPr>
              <a:t>[1]</a:t>
            </a:r>
            <a:endParaRPr lang="en-US" sz="600" dirty="0"/>
          </a:p>
        </p:txBody>
      </p:sp>
      <p:pic>
        <p:nvPicPr>
          <p:cNvPr id="7" name="Picture 6" descr="A black and yellow logo&#10;&#10;AI-generated content may be incorrect.">
            <a:extLst>
              <a:ext uri="{FF2B5EF4-FFF2-40B4-BE49-F238E27FC236}">
                <a16:creationId xmlns:a16="http://schemas.microsoft.com/office/drawing/2014/main" id="{DCE5DB82-46A7-3060-C87E-A7FB75AFA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278130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097280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11155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Prefixes &amp; Suffixes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" y="1554480"/>
            <a:ext cx="274320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2960" y="15727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Prefixes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" y="2011680"/>
            <a:ext cx="274320" cy="2743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2960" y="20299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Suffixes</a:t>
            </a:r>
            <a:endParaRPr lang="en-US" sz="16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" y="2468880"/>
            <a:ext cx="274320" cy="2743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22960" y="2487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with Prefixes &amp; Suffixes</a:t>
            </a:r>
            <a:endParaRPr lang="en-US" sz="16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7200" y="2926080"/>
            <a:ext cx="274320" cy="27432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22960" y="2944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Prefix &amp; Suffix Examples</a:t>
            </a:r>
            <a:endParaRPr lang="en-US" sz="16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7200" y="3383280"/>
            <a:ext cx="274320" cy="27432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22960" y="34015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Tips &amp; Activities</a:t>
            </a:r>
            <a:endParaRPr lang="en-US" sz="16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7200" y="3840480"/>
            <a:ext cx="274320" cy="274320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822960" y="38587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&amp; Resources</a:t>
            </a:r>
            <a:endParaRPr lang="en-US" sz="160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7200" y="4297680"/>
            <a:ext cx="274320" cy="27432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822960" y="43159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Next Steps</a:t>
            </a:r>
            <a:endParaRPr lang="en-US" sz="1600" dirty="0"/>
          </a:p>
        </p:txBody>
      </p:sp>
      <p:sp>
        <p:nvSpPr>
          <p:cNvPr id="19" name="Text 9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19"/>
              </a:rPr>
              <a:t>[2]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Prefixes &amp; Suffixes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1920240"/>
          </a:xfrm>
          <a:prstGeom prst="roundRect">
            <a:avLst>
              <a:gd name="adj" fmla="val 4762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1188720"/>
            <a:ext cx="39319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 at the beginning of a word to modify its meaning.
</a:t>
            </a:r>
            <a:r>
              <a:rPr lang="en-US" sz="1200" i="1" dirty="0">
                <a:solidFill>
                  <a:srgbClr val="4569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unhappy (un- = not)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663440" y="1097280"/>
            <a:ext cx="4023360" cy="1920240"/>
          </a:xfrm>
          <a:prstGeom prst="roundRect">
            <a:avLst>
              <a:gd name="adj" fmla="val 4762"/>
            </a:avLst>
          </a:prstGeom>
          <a:solidFill>
            <a:srgbClr val="F2D5E1"/>
          </a:solidFill>
          <a:ln w="12700">
            <a:solidFill>
              <a:srgbClr val="E49A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709160" y="1188720"/>
            <a:ext cx="39319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Suffix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 at the end of a word to change its form or function.
</a:t>
            </a:r>
            <a:r>
              <a:rPr lang="en-US" sz="1200" i="1" dirty="0">
                <a:solidFill>
                  <a:srgbClr val="4569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happiness (‑ness = state/quality)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32004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Prefixes and suffixes are building blocks of words. Mastering them empowers students to decode meaning, expand vocabulary and enhance reading fluency.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[3]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Prefixes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686800" cy="270662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Prefix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Meaning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Example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un‑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not; opposite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unhappy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re‑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again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redo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pre‑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before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preview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dis‑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not; opposite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disagree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mis‑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wrongly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misplace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in‑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not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invisible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over‑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too much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overeat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sub‑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under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submarine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74904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These common prefixes change the meaning of a base word. Learning them helps students recognise patterns and decode unfamiliar vocabulary.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[5]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Suffixes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686800" cy="270662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Suffix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Meaning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2545"/>
                          </a:solidFill>
                        </a:rPr>
                        <a:t>Example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‑ness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state or quality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kindness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‑ful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full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hopeful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‑less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without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careless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‑able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capable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readable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‑ly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in the manner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quickly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‑er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person who / more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teacher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result of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enjoyment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‑est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the most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B2545"/>
                          </a:solidFill>
                        </a:rPr>
                        <a:t>fastest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56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74904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Suffixes modify how a word functions. Recognising them helps students create new words and understand grammar roles.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[6]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Affixes in Context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114800" cy="2560320"/>
          </a:xfrm>
          <a:prstGeom prst="roundRect">
            <a:avLst>
              <a:gd name="adj" fmla="val 3571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 Examples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94360" y="1463040"/>
            <a:ext cx="3977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mis- : mis-understood the directions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in- : in-edible soup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sub- : sub-marine adventure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re- : re-build the shelter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005840"/>
            <a:ext cx="4114800" cy="2560320"/>
          </a:xfrm>
          <a:prstGeom prst="roundRect">
            <a:avLst>
              <a:gd name="adj" fmla="val 3571"/>
            </a:avLst>
          </a:prstGeom>
          <a:solidFill>
            <a:srgbClr val="F2D5E1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4663440" y="10972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Suffix Examples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09160" y="1463040"/>
            <a:ext cx="3977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-er : teach-er in the class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-ness : kind-ness opens hearts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-less : fear-less hero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-ly : quick-ly running across the field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384048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Seeing affixes in sentences helps learners connect form to meaning and usage.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[7]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[8]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Overview: 50 Example Affixes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114800" cy="2468880"/>
          </a:xfrm>
          <a:prstGeom prst="roundRect">
            <a:avLst>
              <a:gd name="adj" fmla="val 3704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4572000" y="1005840"/>
            <a:ext cx="4114800" cy="2468880"/>
          </a:xfrm>
          <a:prstGeom prst="roundRect">
            <a:avLst>
              <a:gd name="adj" fmla="val 3704"/>
            </a:avLst>
          </a:prstGeom>
          <a:solidFill>
            <a:srgbClr val="F2D5E1"/>
          </a:solidFill>
          <a:ln w="12700">
            <a:solidFill>
              <a:srgbClr val="E49A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02920" y="105156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Prefixes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17720" y="105156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Suffixes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Anti-: anti-war protest
2. Bi-: bilateral symmetry
3. Co-: co-author a book
4. De-: de-code a message
5. Mis-: mis-communication
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63440" y="146304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-able: stretch-able fabric
2. -er: lifesav-er firefighter
3. -ful: insight-ful speech
4. -hood: child-hood memories
5. -ing: runn-ing across field
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36576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56990"/>
                </a:solidFill>
              </a:rPr>
              <a:t>Full list of 50 examples available in the article – this slide shows only a representative selection.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[9]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[10]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5"/>
              </a:rPr>
              <a:t>[11]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 vs Suffix vs Root Word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377440" cy="2103120"/>
          </a:xfrm>
          <a:prstGeom prst="roundRect">
            <a:avLst>
              <a:gd name="adj" fmla="val 4348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2920" y="1463040"/>
            <a:ext cx="2286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Comes at the beginning of a word.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meaning.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un-happy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83280" y="1097280"/>
            <a:ext cx="2377440" cy="2103120"/>
          </a:xfrm>
          <a:prstGeom prst="roundRect">
            <a:avLst>
              <a:gd name="adj" fmla="val 4348"/>
            </a:avLst>
          </a:prstGeom>
          <a:solidFill>
            <a:srgbClr val="F2D5E1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3429000" y="11430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 Word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29000" y="1463040"/>
            <a:ext cx="2286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of the word.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Carries the basic meaning.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agree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09360" y="1097280"/>
            <a:ext cx="2377440" cy="2103120"/>
          </a:xfrm>
          <a:prstGeom prst="roundRect">
            <a:avLst>
              <a:gd name="adj" fmla="val 4348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355080" y="11430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Suffix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5080" y="1463040"/>
            <a:ext cx="2286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Comes at the end of a word.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function or form.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happi-ness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3832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Some words can contain both a prefix and a suffix (e.g., unkindness). Understanding roots allows students to build vocabulary intentionally.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[12]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[13]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Tips &amp; Activities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105156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Root Word Building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flashcards with roots, prefixes and suffixes. Students mix &amp; match to form new words.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2D5E1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02920" y="187452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Affix Bingo / Sorting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bingo cards or sorting mats where students categorise words by affix type.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65176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02920" y="26974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Anchor Charts &amp; Word Walls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visual charts listing common affixes and examples. Use walls as ongoing 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347472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2D5E1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02920" y="352044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Word Detective Challenge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learners find affixed words in texts and break them down in a word journal.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29768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Interactive tools like the Prefix &amp; Suffix Builder and Quiz can enhance engagement and provide quick formative checks.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[14]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[15]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&amp; Resources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114800" cy="2286000"/>
          </a:xfrm>
          <a:prstGeom prst="roundRect">
            <a:avLst>
              <a:gd name="adj" fmla="val 3200"/>
            </a:avLst>
          </a:prstGeom>
          <a:solidFill>
            <a:srgbClr val="E4F0F6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40233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Lesson Plan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45‑minute word‑building workshop. Includes card‑sort, sentence building challenges and quick quiz. Ideal for grades 5‑9 ESL or morphology units.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0" y="1097280"/>
            <a:ext cx="4114800" cy="2286000"/>
          </a:xfrm>
          <a:prstGeom prst="roundRect">
            <a:avLst>
              <a:gd name="adj" fmla="val 3200"/>
            </a:avLst>
          </a:prstGeom>
          <a:solidFill>
            <a:srgbClr val="F2D5E1"/>
          </a:solidFill>
          <a:ln w="12700">
            <a:solidFill>
              <a:srgbClr val="4569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617720" y="1143000"/>
            <a:ext cx="40233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Worksheet
</a:t>
            </a: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Two-page practice sheet: match affixes to meanings, create new words, fix common errors and write your own sentences.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365760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</a:rPr>
              <a:t>Use the lesson plan and worksheet alongside the quiz and builder tools for a complete unit on affixes.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[16]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[17]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5"/>
              </a:rPr>
              <a:t>[18]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Next Steps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Prefixes go before a base word and change its meaning, while suffixes follow and change its form.</a:t>
            </a:r>
            <a:endParaRPr lang="en-US" sz="1200" dirty="0"/>
          </a:p>
          <a:p>
            <a:pPr marL="177800" indent="-1778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Mastering affixes helps students decode unfamiliar words and build their vocabulary.</a:t>
            </a:r>
            <a:endParaRPr lang="en-US" sz="1200" dirty="0"/>
          </a:p>
          <a:p>
            <a:pPr marL="177800" indent="-1778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games, charts, builders and quizzes to keep lessons interactive.</a:t>
            </a:r>
            <a:endParaRPr lang="en-US" sz="1200" dirty="0"/>
          </a:p>
          <a:p>
            <a:pPr marL="177800" indent="-1778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Encourage students to become word detectives – they’ll uncover the magic of language.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56990"/>
                </a:solidFill>
              </a:rPr>
              <a:t>Continue exploring and experimenting with prefixes and suffixes. Download the resources and use the builder &amp; quiz for extended practice!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4777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B2545"/>
                </a:solidFill>
                <a:hlinkClick r:id="rId3"/>
              </a:rPr>
              <a:t>[19]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u="sng" dirty="0">
                <a:solidFill>
                  <a:srgbClr val="0B2545"/>
                </a:solidFill>
                <a:hlinkClick r:id="rId4"/>
              </a:rPr>
              <a:t>[20]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866</Words>
  <Application>Microsoft Office PowerPoint</Application>
  <PresentationFormat>On-screen Show (16:9)</PresentationFormat>
  <Paragraphs>145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2</cp:revision>
  <dcterms:created xsi:type="dcterms:W3CDTF">2025-07-18T00:09:29Z</dcterms:created>
  <dcterms:modified xsi:type="dcterms:W3CDTF">2025-07-18T00:14:24Z</dcterms:modified>
</cp:coreProperties>
</file>