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4.svg" ContentType="image/svg+xml"/>
  <Override PartName="/ppt/media/image25.svg" ContentType="image/svg+xml"/>
  <Override PartName="/ppt/media/image26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1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39.svg" ContentType="image/svg+xml"/>
  <Override PartName="/ppt/media/image40.svg" ContentType="image/svg+xml"/>
  <Override PartName="/ppt/media/image41.svg" ContentType="image/svg+xml"/>
  <Override PartName="/ppt/media/image42.svg" ContentType="image/svg+xml"/>
  <Override PartName="/ppt/media/image43.svg" ContentType="image/svg+xml"/>
  <Override PartName="/ppt/media/image4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hyperlink" Target="https://www.theidioms.com/break-the-ice/#:~:text=,a%20new%20and%20unfamiliar%20situation" TargetMode="External"/><Relationship Id="rId4" Type="http://schemas.openxmlformats.org/officeDocument/2006/relationships/hyperlink" Target="https://dictionary.cambridge.org/us/dictionary/english/break-the-ice#:~:text=B2" TargetMode="External"/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svg"/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hyperlink" Target="https://www.grammar-monster.com/sayings_proverbs/bite_the_bullet.htm#:~:text=The%20term%20bite%20the%20bullet,do%20something%20against%20your%20will" TargetMode="External"/><Relationship Id="rId4" Type="http://schemas.openxmlformats.org/officeDocument/2006/relationships/hyperlink" Target="https://www.theidioms.com/break-the-ice/#:~:text=The%20old%20and%20original%20meaning,navigation%20by%20breaking%20the%20ice" TargetMode="External"/><Relationship Id="rId3" Type="http://schemas.openxmlformats.org/officeDocument/2006/relationships/hyperlink" Target="https://www.theidioms.com/break-the-ice/#:~:text=,a%20new%20and%20unfamiliar%20situation" TargetMode="External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under-the-weather/#:~:text=,feeling%20sick" TargetMode="External"/><Relationship Id="rId3" Type="http://schemas.openxmlformats.org/officeDocument/2006/relationships/hyperlink" Target="https://grammarist.com/idiom/an-arm-and-a-leg-2/#:~:text=The%20idiomatic%20phrase%20an%20arm,to%20afford%20it" TargetMode="External"/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let-the-cat-out-of-the-bag/#:~:text=,unintentionally%20make%20a%20secret%20public" TargetMode="External"/><Relationship Id="rId3" Type="http://schemas.openxmlformats.org/officeDocument/2006/relationships/hyperlink" Target="https://www.grammar-monster.com/sayings_proverbs/hit_the_nail_on_the_head.htm#:~:text=The%20term%20,which%20means%20to%20end%20something" TargetMode="External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hyperlink" Target="https://www.theidioms.com/call-it-a-day/#:~:text=Meaning" TargetMode="External"/><Relationship Id="rId4" Type="http://schemas.openxmlformats.org/officeDocument/2006/relationships/hyperlink" Target="https://www.theidioms.com/when-pigs-fly/#:~:text=The%20idiom%20%E2%80%9Cwhen%20pigs%20fly%E2%80%9D,offer%20insight%20into%20its%20origins" TargetMode="External"/><Relationship Id="rId3" Type="http://schemas.openxmlformats.org/officeDocument/2006/relationships/hyperlink" Target="https://www.theidioms.com/when-pigs-fly/#:~:text=,to%20overly%20optimistic%20or%20unrealistic" TargetMode="External"/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hyperlink" Target="https://www.theidioms.com/burn-the-midnight-oil/#:~:text=Meaning" TargetMode="External"/><Relationship Id="rId4" Type="http://schemas.openxmlformats.org/officeDocument/2006/relationships/hyperlink" Target="https://grammarist.com/idiom/speak-of-the-devil/#:~:text=This%20expression%20speak%20of%20the,call%20Voldemort%20by%20his%20name" TargetMode="External"/><Relationship Id="rId3" Type="http://schemas.openxmlformats.org/officeDocument/2006/relationships/hyperlink" Target="https://grammarist.com/idiom/speak-of-the-devil/#:~:text=The%20idiom%20speak%20of%20the,Devil%2C%20and%20he%20will%20appear" TargetMode="External"/><Relationship Id="rId2" Type="http://schemas.openxmlformats.org/officeDocument/2006/relationships/image" Target="../media/image24.svg"/><Relationship Id="rId1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kill-two-birds-with-one-stone/#:~:text=,ends%20with%20a%20single%20effort" TargetMode="External"/><Relationship Id="rId3" Type="http://schemas.openxmlformats.org/officeDocument/2006/relationships/hyperlink" Target="https://www.theidioms.com/cut-corners/#:~:text=,to%20reduce%20extra%20expenses" TargetMode="External"/><Relationship Id="rId2" Type="http://schemas.openxmlformats.org/officeDocument/2006/relationships/image" Target="../media/image26.svg"/><Relationship Id="rId1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dictionary.com/browse/once-in-a-blue-moon#:~:text=1,two%20months" TargetMode="External"/><Relationship Id="rId3" Type="http://schemas.openxmlformats.org/officeDocument/2006/relationships/hyperlink" Target="https://www.theidioms.com/miss-the-boat/#:~:text=,to%20miss%20out%20on%20something" TargetMode="External"/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take-with-a-grain-of-salt/#:~:text=Meaning" TargetMode="External"/><Relationship Id="rId3" Type="http://schemas.openxmlformats.org/officeDocument/2006/relationships/hyperlink" Target="https://www.theidioms.com/the-ball-is-in-your-court/#:~:text=Meaning" TargetMode="External"/><Relationship Id="rId2" Type="http://schemas.openxmlformats.org/officeDocument/2006/relationships/image" Target="../media/image13.svg"/><Relationship Id="rId1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hit-the-sack/#:~:text=Meaning" TargetMode="External"/><Relationship Id="rId3" Type="http://schemas.openxmlformats.org/officeDocument/2006/relationships/hyperlink" Target="https://www.theidioms.com/in-hot-water/#:~:text=,up%20to%20criticism%20or%20disgrace" TargetMode="External"/><Relationship Id="rId2" Type="http://schemas.openxmlformats.org/officeDocument/2006/relationships/image" Target="../media/image31.svg"/><Relationship Id="rId1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break-a-leg/#:~:text=Meaning%20" TargetMode="External"/><Relationship Id="rId3" Type="http://schemas.openxmlformats.org/officeDocument/2006/relationships/hyperlink" Target="https://www.theidioms.com/spill-the-beans/#:~:text=Meaning" TargetMode="External"/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www.theidioms.com/let-the-cat-out-of-the-bag/#:~:text=,unintentionally%20make%20a%20secret%20public" TargetMode="External"/><Relationship Id="rId3" Type="http://schemas.openxmlformats.org/officeDocument/2006/relationships/hyperlink" Target="https://grammarist.com/idiom/speak-of-the-devil/#:~:text=The%20idiom%20speak%20of%20the,Devil%2C%20and%20he%20will%20appear" TargetMode="External"/><Relationship Id="rId2" Type="http://schemas.openxmlformats.org/officeDocument/2006/relationships/hyperlink" Target="https://www.grammar-monster.com/sayings_proverbs/bite_the_bullet.htm#:~:text=The%20term%20bite%20the%20bullet,do%20something%20against%20your%20will" TargetMode="External"/><Relationship Id="rId1" Type="http://schemas.openxmlformats.org/officeDocument/2006/relationships/hyperlink" Target="https://www.theidioms.com/call-it-a-day/#:~:text=Meaning" TargetMode="Externa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grammarist.com/idiom/an-arm-and-a-leg-2/#:~:text=The%20idiomatic%20phrase%20an%20arm,to%20afford%20it" TargetMode="External"/><Relationship Id="rId1" Type="http://schemas.openxmlformats.org/officeDocument/2006/relationships/image" Target="../media/image3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sv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image" Target="../media/image39.sv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6.sv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43.sv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4.svg"/><Relationship Id="rId1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0" y="457200"/>
            <a:ext cx="3931920" cy="4114800"/>
          </a:xfrm>
          <a:prstGeom prst="roundRect">
            <a:avLst>
              <a:gd name="adj" fmla="val 2326"/>
            </a:avLst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p/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0" y="1188720"/>
            <a:ext cx="914400" cy="9144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6560" y="1188720"/>
            <a:ext cx="914400" cy="9144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6720" y="1188720"/>
            <a:ext cx="914400" cy="9144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57200" y="1828800"/>
            <a:ext cx="45720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30A18"/>
                </a:solidFill>
              </a:rPr>
              <a:t>20 Common English Idioms
</a:t>
            </a:r>
            <a:r>
              <a:rPr lang="en-US" sz="2100" i="1" dirty="0">
                <a:solidFill>
                  <a:srgbClr val="030A18"/>
                </a:solidFill>
              </a:rPr>
              <a:t>(With Meanings &amp; Examples)</a:t>
            </a:r>
            <a:endParaRPr lang="en-US" sz="3600" dirty="0"/>
          </a:p>
        </p:txBody>
      </p:sp>
      <p:sp>
        <p:nvSpPr>
          <p:cNvPr id="7" name="Text 2"/>
          <p:cNvSpPr/>
          <p:nvPr/>
        </p:nvSpPr>
        <p:spPr>
          <a:xfrm>
            <a:off x="457200" y="3840480"/>
            <a:ext cx="45720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ESL‑Friendly Classroom Lesson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457200" y="4572000"/>
            <a:ext cx="3657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23 July 2025</a:t>
            </a:r>
            <a:endParaRPr lang="en-US" sz="1200" dirty="0"/>
          </a:p>
        </p:txBody>
      </p:sp>
      <p:pic>
        <p:nvPicPr>
          <p:cNvPr id="9" name="Picture 8" descr="Teachers-Instruction-Logo-Mai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What Is an Idiom?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457200" y="1280160"/>
            <a:ext cx="1463040" cy="118872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520" y="2377440"/>
            <a:ext cx="548640" cy="54864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1600" y="2468880"/>
            <a:ext cx="640080" cy="64008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40080" y="2103120"/>
            <a:ext cx="137160" cy="2286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sp>
        <p:nvSpPr>
          <p:cNvPr id="7" name="Shape 2"/>
          <p:cNvSpPr/>
          <p:nvPr/>
        </p:nvSpPr>
        <p:spPr>
          <a:xfrm>
            <a:off x="1188720" y="2011680"/>
            <a:ext cx="137160" cy="2286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sp>
        <p:nvSpPr>
          <p:cNvPr id="8" name="Shape 3"/>
          <p:cNvSpPr/>
          <p:nvPr/>
        </p:nvSpPr>
        <p:spPr>
          <a:xfrm>
            <a:off x="1737360" y="2194560"/>
            <a:ext cx="137160" cy="2286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sp>
        <p:nvSpPr>
          <p:cNvPr id="9" name="Text 4"/>
          <p:cNvSpPr/>
          <p:nvPr/>
        </p:nvSpPr>
        <p:spPr>
          <a:xfrm>
            <a:off x="2743200" y="1463040"/>
            <a:ext cx="5943600" cy="2194560"/>
          </a:xfrm>
          <a:prstGeom prst="rect">
            <a:avLst/>
          </a:prstGeom>
          <a:noFill/>
        </p:spPr>
        <p:txBody>
          <a:bodyPr wrap="square" lIns="1270" tIns="1270" rIns="1270" bIns="1270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An idiom is a phrase whose meaning is different from the literal words.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i="1" dirty="0">
                <a:solidFill>
                  <a:srgbClr val="030A18"/>
                </a:solidFill>
              </a:rPr>
              <a:t>Example: "Break the ice" doesn’t mean to crack ice—it means to start a conversation.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b="1" dirty="0">
                <a:solidFill>
                  <a:srgbClr val="030A18"/>
                </a:solidFill>
              </a:rPr>
              <a:t>Idioms add fun, colour, and culture to language!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4"/>
              </a:rPr>
              <a:t>[1]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[2]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Why Idioms Matter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463040"/>
            <a:ext cx="4572000" cy="2743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Native speakers use idioms all the time.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Learning idioms = understanding conversations + sounding fluent.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You’ll hear idioms in TV, songs, and daily life.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669280" y="1828800"/>
            <a:ext cx="914400" cy="9144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897880" y="2057400"/>
            <a:ext cx="457200" cy="457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69280" y="2926080"/>
            <a:ext cx="914400" cy="9144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97880" y="315468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669280" y="4023360"/>
            <a:ext cx="914400" cy="914400"/>
          </a:xfrm>
          <a:prstGeom prst="ellipse">
            <a:avLst/>
          </a:prstGeom>
          <a:solidFill>
            <a:srgbClr val="A4C48C"/>
          </a:solidFill>
          <a:ln w="12700">
            <a:solidFill>
              <a:srgbClr val="A4C48C"/>
            </a:solidFill>
            <a:prstDash val="solid"/>
          </a:ln>
        </p:spPr>
        <p:txBody>
          <a:bodyPr/>
          <a:p/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7880" y="425196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How to Use This Lesson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411480" cy="41148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1508760"/>
            <a:ext cx="320040" cy="320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508760"/>
            <a:ext cx="722376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20 idioms with short meanings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20116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2920" y="2057400"/>
            <a:ext cx="320040" cy="3200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05840" y="2057400"/>
            <a:ext cx="722376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Real‑world examples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57200" y="2560320"/>
            <a:ext cx="411480" cy="411480"/>
          </a:xfrm>
          <a:prstGeom prst="ellipse">
            <a:avLst/>
          </a:prstGeom>
          <a:solidFill>
            <a:srgbClr val="A4C48C"/>
          </a:solidFill>
          <a:ln w="12700">
            <a:solidFill>
              <a:srgbClr val="A4C48C"/>
            </a:solidFill>
            <a:prstDash val="solid"/>
          </a:ln>
        </p:spPr>
        <p:txBody>
          <a:bodyPr/>
          <a:p/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2606040"/>
            <a:ext cx="320040" cy="3200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05840" y="2606040"/>
            <a:ext cx="722376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Origin notes (just for fun)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457200" y="3108960"/>
            <a:ext cx="411480" cy="41148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920" y="3154680"/>
            <a:ext cx="320040" cy="32004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05840" y="3154680"/>
            <a:ext cx="722376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Practice with a quiz and worksheet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1–2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Break the Ice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Start a conversation or ease tension.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“She told a joke to break the ice.”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Originally referred to ice‑breaking ships clearing a passage.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Bite the Bullet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Face something unpleasant with courage.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“I decided to bite the bullet and get the vaccine.”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Soldiers and patients literally bit bullets during painful procedures.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[3]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[4]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[5]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3–4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Cost an Arm and a Leg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Extremely expensive.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“The designer handbag cost an arm and a leg.”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Phrase likely surfaced in the mid‑20th century; one theory links it to art and paintings.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Under the Weather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Feeling ill or unwell.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“He’s feeling under the weather today.”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Comes from sailors who went below deck during storms to avoid the weather bow.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[6]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[7]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5–6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Hit the Nail on the Head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Be exactly right about something.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“Her solution hit the nail on the head.”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This expression has been used for centuries and originally referred to carpentry.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Let the Cat Out of the Bag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Reveal a secret.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“Don’t let the cat out of the bag about the surprise party!”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Medieval market sellers swapped piglets for cats; opening the bag revealed the trick.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[8]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[9]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7–8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When Pigs Fly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Something impossible or highly unlikely.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“He will clean his room when pigs fly.”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Dates back to a 16th‑century Scottish proverb joking about pigs flying.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Call It a Day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Stop working for the rest of the day.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“It’s late—let’s call it a day.”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Evolved from ‘call it half a day’ in the 19th century as a way of ending work early.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[10]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[11]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[12]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9–10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Speak of the Devil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Said when someone appears after being talked about.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“Speak of the devil—there she is!”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Shortened from a medieval warning not to mention the Devil’s name because he might appear.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Burn the Midnight Oil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Work late into the night.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“I burned the midnight oil to finish the project.”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Refers to working by oil lamp or candle before electricity.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[13]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[14]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[15]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11–12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Cut Corners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Take shortcuts that reduce quality or effort.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“Don’t cut corners on safety.”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Likens to physically cutting corners on a path to shorten the distance.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Kill Two Birds with One Stone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Achieve two goals with one action.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“Walking to the store kills two birds with one stone—I get exercise and groceries.”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A proverb dating back at least to the 17th century; credited to older Greek tales.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[16]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[17]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13–14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Miss the Boat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Miss an opportunity by being too slow.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“He missed the boat by not investing early.”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Originates from the literal idea of missing a boat’s departure; phrase became common in the early 1900s.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Once in a Blue Moon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Very rarely.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“She eats fast food once in a blue moon.”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Refers to the second full moon in a month, which happens roughly every few years.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[18]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[19]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15–16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The Ball Is in Your Court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It’s your turn or responsibility to act next.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“I’ve made my offer—the ball is now in your court.”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Draws on tennis: when the ball lands in your court, it’s your turn to respond; figurative use popularised in the 1960s.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Take with a Grain of Salt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View something with healthy skepticism.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“Take that gossip with a grain of salt.”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From Pliny’s 1st‑century recipe advising an antidote be taken with a grain of salt; used figuratively since the 17th century.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[20]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[21]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17–18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In Hot Water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In trouble or facing punishment.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“She’ll be in hot water if the teacher finds out.”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At least 17th‑century; comes from throwing boiling water on intruders or being in scalding liquid.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Hit the Sack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Go to bed or go to sleep.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“I’m exhausted—I’m going to hit the sack.”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Popularised in America around the late 1800s–early 1900s when mattresses were sacks of straw.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[22]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[23]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Idioms 19–20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02920" y="16002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Spill the Beans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Reveal a secret prematurely.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“Don’t spill the beans about the surprise!”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Possibly from ancient Greek voting with beans, where spilling the container revealed everyone’s choices.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160520" cy="3108960"/>
          </a:xfrm>
          <a:prstGeom prst="roundRect">
            <a:avLst>
              <a:gd name="adj" fmla="val 2941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937760" y="160020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600200"/>
            <a:ext cx="33375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Break a Leg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2194560"/>
            <a:ext cx="37033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Wish someone good luck before a performance.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937760" y="2651760"/>
            <a:ext cx="370332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30A18"/>
                </a:solidFill>
              </a:rPr>
              <a:t>Example: “Break a leg at your audition!”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937760" y="3291840"/>
            <a:ext cx="37033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55"/>
                </a:solidFill>
              </a:rPr>
              <a:t>Theatrical superstition: saying ‘good luck’ was considered bad, so actors wished the opposite instead.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3"/>
              </a:rPr>
              <a:t>[24]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[25]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Practice Time: Idiom Match‑Up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463040"/>
            <a:ext cx="7315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Match each idiom to its meaning:
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914400" y="2011680"/>
            <a:ext cx="2743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Idioms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0" y="2011680"/>
            <a:ext cx="2743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30A18"/>
                </a:solidFill>
              </a:rPr>
              <a:t>Meanings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245059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A. Call it a day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0" y="237744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120640" y="245059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Someone appears while you’re talking about them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92608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48640" y="299923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B. Bite the bullet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0" y="292608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5120640" y="299923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End the workday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47472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48640" y="354787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C. Speak of the devil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0" y="347472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5120640" y="354787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Reveal a secret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2336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548640" y="409651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D. Let the cat out of the bag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0" y="4023360"/>
            <a:ext cx="3657600" cy="457200"/>
          </a:xfrm>
          <a:prstGeom prst="roundRect">
            <a:avLst>
              <a:gd name="adj" fmla="val 10000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120640" y="4096512"/>
            <a:ext cx="347472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Do something unpleasant with courage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1"/>
              </a:rPr>
              <a:t>[26]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2"/>
              </a:rPr>
              <a:t>[27]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3"/>
              </a:rPr>
              <a:t>[28]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30A18"/>
                </a:solidFill>
                <a:hlinkClick r:id="rId4"/>
              </a:rPr>
              <a:t>[29]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Worksheet &amp; Lesson Plan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187452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87452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Download your worksheet (printable)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2920" y="251460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05840" y="251460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Lesson plan for teachers included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57200" y="3108960"/>
            <a:ext cx="457200" cy="457200"/>
          </a:xfrm>
          <a:prstGeom prst="ellipse">
            <a:avLst/>
          </a:prstGeom>
          <a:solidFill>
            <a:srgbClr val="A4C48C"/>
          </a:solidFill>
          <a:ln w="12700">
            <a:solidFill>
              <a:srgbClr val="A4C48C"/>
            </a:solidFill>
            <a:prstDash val="solid"/>
          </a:ln>
        </p:spPr>
        <p:txBody>
          <a:bodyPr/>
          <a:p/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315468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05840" y="315468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Bonus activity: Write your own idiom sentence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Idiom Quiz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731520" cy="731520"/>
          </a:xfrm>
          <a:prstGeom prst="ellipse">
            <a:avLst/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48640" y="155448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554480"/>
            <a:ext cx="73152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Which idiom means "very expensive"?
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A) Break the ice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B) Cost an arm and a leg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C) When pigs fly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2"/>
              </a:rPr>
              <a:t>[30]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Review &amp; Reflect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187452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87452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Which idioms do you already use?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251460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05840" y="251460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Which ones were brand new?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57200" y="3108960"/>
            <a:ext cx="457200" cy="457200"/>
          </a:xfrm>
          <a:prstGeom prst="ellipse">
            <a:avLst/>
          </a:prstGeom>
          <a:solidFill>
            <a:srgbClr val="A4C48C"/>
          </a:solidFill>
          <a:ln w="12700">
            <a:solidFill>
              <a:srgbClr val="A4C48C"/>
            </a:solidFill>
            <a:prstDash val="solid"/>
          </a:ln>
        </p:spPr>
        <p:txBody>
          <a:bodyPr/>
          <a:p/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315468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05840" y="315468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Try to use 3 idioms in conversation this week!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Bonus Resources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2560320" cy="1097280"/>
          </a:xfrm>
          <a:prstGeom prst="roundRect">
            <a:avLst>
              <a:gd name="adj" fmla="val 8333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2011680"/>
            <a:ext cx="365760" cy="36576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3291840" y="1828800"/>
            <a:ext cx="2560320" cy="1097280"/>
          </a:xfrm>
          <a:prstGeom prst="roundRect">
            <a:avLst>
              <a:gd name="adj" fmla="val 8333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3474720" y="2011680"/>
            <a:ext cx="365760" cy="36576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6126480" y="1828800"/>
            <a:ext cx="2560320" cy="1097280"/>
          </a:xfrm>
          <a:prstGeom prst="roundRect">
            <a:avLst>
              <a:gd name="adj" fmla="val 8333"/>
            </a:avLst>
          </a:prstGeom>
          <a:solidFill>
            <a:srgbClr val="E8EEF5"/>
          </a:solidFill>
          <a:ln w="12700">
            <a:solidFill>
              <a:srgbClr val="E8EEF5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09360" y="2011680"/>
            <a:ext cx="365760" cy="365760"/>
          </a:xfrm>
          <a:prstGeom prst="ellipse">
            <a:avLst/>
          </a:prstGeom>
          <a:solidFill>
            <a:srgbClr val="A4C48C"/>
          </a:solidFill>
          <a:ln w="12700">
            <a:solidFill>
              <a:srgbClr val="A4C48C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57200" y="3200400"/>
            <a:ext cx="82296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</a:rPr>
              <a:t>Visit </a:t>
            </a:r>
            <a:r>
              <a:rPr lang="en-US" altLang="en-US" sz="1100" dirty="0">
                <a:solidFill>
                  <a:srgbClr val="555555"/>
                </a:solidFill>
              </a:rPr>
              <a:t>https://teachersinstruction.com/20-english-idioms/</a:t>
            </a:r>
            <a:r>
              <a:rPr lang="en-US" sz="1100" dirty="0">
                <a:solidFill>
                  <a:srgbClr val="555555"/>
                </a:solidFill>
              </a:rPr>
              <a:t>  for comprehensive guides and fun tools.</a:t>
            </a:r>
            <a:endParaRPr lang="en-US" sz="1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685800" y="2057400"/>
            <a:ext cx="274320" cy="2743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97280" y="2057400"/>
            <a:ext cx="17373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English Idioms Guide</a:t>
            </a:r>
            <a:endParaRPr lang="en-US" sz="12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0440" y="205740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931920" y="2057400"/>
            <a:ext cx="17373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Idiom Generator</a:t>
            </a:r>
            <a:endParaRPr lang="en-US" sz="12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5080" y="20574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766560" y="2057400"/>
            <a:ext cx="17373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More themed idioms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Thanks &amp; Good Luck!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457200" cy="457200"/>
          </a:xfrm>
          <a:prstGeom prst="ellipse">
            <a:avLst/>
          </a:prstGeom>
          <a:solidFill>
            <a:srgbClr val="5A8DEE"/>
          </a:solidFill>
          <a:ln w="12700">
            <a:solidFill>
              <a:srgbClr val="5A8DEE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502920" y="187452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87452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Great work today!</a:t>
            </a:r>
            <a:endParaRPr lang="en-US" sz="1200" dirty="0"/>
          </a:p>
        </p:txBody>
      </p:sp>
      <p:sp>
        <p:nvSpPr>
          <p:cNvPr id="6" name="Shape 3"/>
          <p:cNvSpPr/>
          <p:nvPr>
            <p:custDataLst>
              <p:tags r:id="rId2"/>
            </p:custDataLst>
          </p:nvPr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D49CFF"/>
          </a:solidFill>
          <a:ln w="12700">
            <a:solidFill>
              <a:srgbClr val="D49CFF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920" y="251460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>
            <p:custDataLst>
              <p:tags r:id="rId5"/>
            </p:custDataLst>
          </p:nvPr>
        </p:nvSpPr>
        <p:spPr>
          <a:xfrm>
            <a:off x="1005840" y="251460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Share your favorite idiom with the class.</a:t>
            </a:r>
            <a:endParaRPr lang="en-US" sz="1200" dirty="0"/>
          </a:p>
        </p:txBody>
      </p:sp>
      <p:sp>
        <p:nvSpPr>
          <p:cNvPr id="9" name="Shape 5"/>
          <p:cNvSpPr/>
          <p:nvPr>
            <p:custDataLst>
              <p:tags r:id="rId6"/>
            </p:custDataLst>
          </p:nvPr>
        </p:nvSpPr>
        <p:spPr>
          <a:xfrm>
            <a:off x="457200" y="3108960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p/>
        </p:txBody>
      </p:sp>
      <p:pic>
        <p:nvPicPr>
          <p:cNvPr id="10" name="Image 2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920" y="315468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>
            <p:custDataLst>
              <p:tags r:id="rId9"/>
            </p:custDataLst>
          </p:nvPr>
        </p:nvSpPr>
        <p:spPr>
          <a:xfrm>
            <a:off x="1005840" y="3154680"/>
            <a:ext cx="77724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Write a story using 5 idioms as homework.</a:t>
            </a:r>
            <a:endParaRPr lang="en-US" sz="1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1371600"/>
            <a:ext cx="457200" cy="457200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0800" y="1371600"/>
            <a:ext cx="457200" cy="45720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5200" y="1371600"/>
            <a:ext cx="457200" cy="457200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2103120"/>
            <a:ext cx="457200" cy="457200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0800" y="2103120"/>
            <a:ext cx="457200" cy="457200"/>
          </a:xfrm>
          <a:prstGeom prst="rect">
            <a:avLst/>
          </a:prstGeom>
        </p:spPr>
      </p:pic>
      <p:pic>
        <p:nvPicPr>
          <p:cNvPr id="17" name="Image 8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5200" y="2103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ags/tag2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ags/tag3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ags/tag4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ags/tag5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ags/tag6.xml><?xml version="1.0" encoding="utf-8"?>
<p:tagLst xmlns:p="http://schemas.openxmlformats.org/presentationml/2006/main">
  <p:tag name="KSO_WM_DIAGRAM_VIRTUALLY_FRAME" val="{&quot;height&quot;:90,&quot;left&quot;:36,&quot;top&quot;:194.4,&quot;width&quot;:655.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5600</Words>
  <Application>WPS Presentation</Application>
  <PresentationFormat>On-screen Show (16:9)</PresentationFormat>
  <Paragraphs>299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SimSun</vt:lpstr>
      <vt:lpstr>Wingdings</vt:lpstr>
      <vt:lpstr>Arial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User</cp:lastModifiedBy>
  <cp:revision>2</cp:revision>
  <dcterms:created xsi:type="dcterms:W3CDTF">2025-07-23T21:23:00Z</dcterms:created>
  <dcterms:modified xsi:type="dcterms:W3CDTF">2025-07-23T21:35:28Z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31E3B08E68C14500B043A53BD0F74834_13</vt:lpwstr>
  </property>
  <property fmtid="{D5CDD505-2E9C-101B-9397-08002B2CF9AE}" pid="3" name="KSOProductBuildVer">
    <vt:lpwstr>1033-12.2.0.21931</vt:lpwstr>
  </property>
</Properties>
</file>