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8" d="100"/>
          <a:sy n="98" d="100"/>
        </p:scale>
        <p:origin x="1018"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947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eachersinstruction.com/adjective-worksheet-for-class-2/#:~:text=Adjectives%20are%20essential%20building%20blocks,designed%20for%20Class%202%20student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teachersinstruction.com/adjective-worksheet-for-class-2/#:~:text=Quick%20Review%20%E2%80%94%20What%20is,an%20Adjective"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teachersinstruction.com/adjective-worksheet-for-class-2/#:~:text=Examples%20of%20adjectives%20include%3A"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hyperlink" Target="https://teachersinstruction.com/adjective-worksheet-for-class-2/#:~:text=,haired%20child" TargetMode="External"/><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teachersinstruction.com/adjective-worksheet-for-class-2/#:~:text=Adjectives%20are%20essential%20building%20blocks,designed%20for%20Class%202%20student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teachersinstruction.com/adjective-worksheet-for-class-2/#:~:text=1,dress%20is%20yellow%20and%20bright"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teachersinstruction.com/adjective-worksheet-for-class-2/#:~:text=1,dress%20is%20yellow%20and%20bright" TargetMode="Externa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teachersinstruction.com/adjective-worksheet-for-class-2/#:~:text=Quick%20Review%20%E2%80%94%20What%20is,an%20Adjective" TargetMode="Externa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https://teachersinstruction.com/adjective-worksheet-for-class-2/#:~:text=1,spicy%20food%20made%20me%20thirsty" TargetMode="Externa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s://teachersinstruction.com/adjective-worksheet-for-class-2/#:~:text=We%20hope%20you%20found%20our,blog%20post%20helpful%20and%20inspirin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teachersinstruction.com/adjective-worksheet-for-class-2/#:~:text=How%20many%20adjectives%20should%20a,Grade%202%20sentence%20use" TargetMode="External"/><Relationship Id="rId5" Type="http://schemas.openxmlformats.org/officeDocument/2006/relationships/hyperlink" Target="https://teachersinstruction.com/adjective-worksheet-for-class-2/#:~:text=Adjectives%20are%20words%20that%20describe,and%20help%20readers%20imagine%20better" TargetMode="Externa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s://teachersinstruction.com/adjective-worksheet-for-class-2/#:~:text=We%20hope%20you%20found%20our,blog%20post%20helpful%20and%20inspiring" TargetMode="External"/><Relationship Id="rId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852160" y="548640"/>
            <a:ext cx="2286000" cy="1463040"/>
          </a:xfrm>
          <a:prstGeom prst="ellipse">
            <a:avLst/>
          </a:prstGeom>
          <a:solidFill>
            <a:srgbClr val="FDE7C8"/>
          </a:solidFill>
          <a:ln w="12700">
            <a:solidFill>
              <a:srgbClr val="FDE7C8"/>
            </a:solidFill>
            <a:prstDash val="solid"/>
          </a:ln>
        </p:spPr>
        <p:txBody>
          <a:bodyPr/>
          <a:lstStyle/>
          <a:p>
            <a:endParaRPr/>
          </a:p>
        </p:txBody>
      </p:sp>
      <p:sp>
        <p:nvSpPr>
          <p:cNvPr id="3" name="Shape 1"/>
          <p:cNvSpPr/>
          <p:nvPr/>
        </p:nvSpPr>
        <p:spPr>
          <a:xfrm>
            <a:off x="5212080" y="2286000"/>
            <a:ext cx="2011680" cy="1645920"/>
          </a:xfrm>
          <a:prstGeom prst="ellipse">
            <a:avLst/>
          </a:prstGeom>
          <a:solidFill>
            <a:srgbClr val="C5E3F6"/>
          </a:solidFill>
          <a:ln w="12700">
            <a:solidFill>
              <a:srgbClr val="C5E3F6"/>
            </a:solidFill>
            <a:prstDash val="solid"/>
          </a:ln>
        </p:spPr>
        <p:txBody>
          <a:bodyPr/>
          <a:lstStyle/>
          <a:p>
            <a:endParaRPr/>
          </a:p>
        </p:txBody>
      </p:sp>
      <p:sp>
        <p:nvSpPr>
          <p:cNvPr id="4" name="Shape 2"/>
          <p:cNvSpPr/>
          <p:nvPr/>
        </p:nvSpPr>
        <p:spPr>
          <a:xfrm>
            <a:off x="7315200" y="1645920"/>
            <a:ext cx="1828800" cy="1554480"/>
          </a:xfrm>
          <a:prstGeom prst="ellipse">
            <a:avLst/>
          </a:prstGeom>
          <a:solidFill>
            <a:srgbClr val="D4F4E5"/>
          </a:solidFill>
          <a:ln w="12700">
            <a:solidFill>
              <a:srgbClr val="D4F4E5"/>
            </a:solidFill>
            <a:prstDash val="solid"/>
          </a:ln>
        </p:spPr>
        <p:txBody>
          <a:bodyPr/>
          <a:lstStyle/>
          <a:p>
            <a:endParaRPr/>
          </a:p>
        </p:txBody>
      </p:sp>
      <p:sp>
        <p:nvSpPr>
          <p:cNvPr id="5" name="Shape 3"/>
          <p:cNvSpPr/>
          <p:nvPr/>
        </p:nvSpPr>
        <p:spPr>
          <a:xfrm>
            <a:off x="7132320" y="3931920"/>
            <a:ext cx="548640" cy="548640"/>
          </a:xfrm>
          <a:prstGeom prst="ellipse">
            <a:avLst/>
          </a:prstGeom>
          <a:solidFill>
            <a:srgbClr val="F6C1D1"/>
          </a:solidFill>
          <a:ln w="12700">
            <a:solidFill>
              <a:srgbClr val="F6C1D1"/>
            </a:solidFill>
            <a:prstDash val="solid"/>
          </a:ln>
        </p:spPr>
        <p:txBody>
          <a:bodyPr/>
          <a:lstStyle/>
          <a:p>
            <a:endParaRPr/>
          </a:p>
        </p:txBody>
      </p:sp>
      <p:sp>
        <p:nvSpPr>
          <p:cNvPr id="6" name="Shape 4"/>
          <p:cNvSpPr/>
          <p:nvPr/>
        </p:nvSpPr>
        <p:spPr>
          <a:xfrm>
            <a:off x="5760720" y="4206240"/>
            <a:ext cx="457200" cy="457200"/>
          </a:xfrm>
          <a:prstGeom prst="ellipse">
            <a:avLst/>
          </a:prstGeom>
          <a:solidFill>
            <a:srgbClr val="A5C9F0"/>
          </a:solidFill>
          <a:ln w="12700">
            <a:solidFill>
              <a:srgbClr val="A5C9F0"/>
            </a:solidFill>
            <a:prstDash val="solid"/>
          </a:ln>
        </p:spPr>
        <p:txBody>
          <a:bodyPr/>
          <a:lstStyle/>
          <a:p>
            <a:endParaRPr/>
          </a:p>
        </p:txBody>
      </p:sp>
      <p:sp>
        <p:nvSpPr>
          <p:cNvPr id="7" name="Text 5"/>
          <p:cNvSpPr/>
          <p:nvPr/>
        </p:nvSpPr>
        <p:spPr>
          <a:xfrm>
            <a:off x="274320" y="1828800"/>
            <a:ext cx="5669280" cy="1097280"/>
          </a:xfrm>
          <a:prstGeom prst="rect">
            <a:avLst/>
          </a:prstGeom>
          <a:noFill/>
          <a:ln/>
        </p:spPr>
        <p:txBody>
          <a:bodyPr wrap="square" rtlCol="0" anchor="ctr"/>
          <a:lstStyle/>
          <a:p>
            <a:pPr marL="0" indent="0">
              <a:buNone/>
            </a:pPr>
            <a:r>
              <a:rPr lang="en-US" sz="3200" b="1" dirty="0">
                <a:solidFill>
                  <a:srgbClr val="030A18"/>
                </a:solidFill>
                <a:latin typeface="Arial" pitchFamily="34" charset="0"/>
                <a:ea typeface="Arial" pitchFamily="34" charset="-122"/>
                <a:cs typeface="Arial" pitchFamily="34" charset="-120"/>
              </a:rPr>
              <a:t>Adjectives – Describing Words</a:t>
            </a:r>
            <a:endParaRPr lang="en-US" sz="3200" dirty="0"/>
          </a:p>
        </p:txBody>
      </p:sp>
      <p:sp>
        <p:nvSpPr>
          <p:cNvPr id="8" name="Text 6"/>
          <p:cNvSpPr/>
          <p:nvPr/>
        </p:nvSpPr>
        <p:spPr>
          <a:xfrm>
            <a:off x="274320" y="3017520"/>
            <a:ext cx="5669280" cy="640080"/>
          </a:xfrm>
          <a:prstGeom prst="rect">
            <a:avLst/>
          </a:prstGeom>
          <a:noFill/>
          <a:ln/>
        </p:spPr>
        <p:txBody>
          <a:bodyPr wrap="square" rtlCol="0" anchor="ctr"/>
          <a:lstStyle/>
          <a:p>
            <a:pPr marL="0" indent="0">
              <a:buNone/>
            </a:pPr>
            <a:r>
              <a:rPr lang="en-US" sz="1600" dirty="0">
                <a:solidFill>
                  <a:srgbClr val="97B1DF"/>
                </a:solidFill>
                <a:latin typeface="Arial" pitchFamily="34" charset="0"/>
                <a:ea typeface="Arial" pitchFamily="34" charset="-122"/>
                <a:cs typeface="Arial" pitchFamily="34" charset="-120"/>
              </a:rPr>
              <a:t>A Fun Grammar Lesson for Class 2</a:t>
            </a:r>
            <a:endParaRPr lang="en-US" sz="1600" dirty="0"/>
          </a:p>
        </p:txBody>
      </p:sp>
      <p:sp>
        <p:nvSpPr>
          <p:cNvPr id="9" name="Text 7"/>
          <p:cNvSpPr/>
          <p:nvPr/>
        </p:nvSpPr>
        <p:spPr>
          <a:xfrm>
            <a:off x="274320" y="3840480"/>
            <a:ext cx="5669280" cy="914400"/>
          </a:xfrm>
          <a:prstGeom prst="rect">
            <a:avLst/>
          </a:prstGeom>
          <a:noFill/>
          <a:ln/>
        </p:spPr>
        <p:txBody>
          <a:bodyPr wrap="square" lIns="0" tIns="0" rIns="0" bIns="0" rtlCol="0" anchor="ctr"/>
          <a:lstStyle/>
          <a:p>
            <a:pPr marL="0" indent="0">
              <a:buNone/>
            </a:pPr>
            <a:r>
              <a:rPr lang="en-US" sz="1200" dirty="0">
                <a:solidFill>
                  <a:srgbClr val="030A18"/>
                </a:solidFill>
              </a:rPr>
              <a:t>Class 2 / CEFR A1–A2
</a:t>
            </a:r>
            <a:endParaRPr lang="en-US" sz="1200" dirty="0"/>
          </a:p>
        </p:txBody>
      </p:sp>
      <p:pic>
        <p:nvPicPr>
          <p:cNvPr id="11" name="Picture 10" descr="A black and yellow logo&#10;&#10;AI-generated content may be incorrect.">
            <a:extLst>
              <a:ext uri="{FF2B5EF4-FFF2-40B4-BE49-F238E27FC236}">
                <a16:creationId xmlns:a16="http://schemas.microsoft.com/office/drawing/2014/main" id="{AE94E35A-1B80-DDA7-B48F-C3A8F2AFDF37}"/>
              </a:ext>
            </a:extLst>
          </p:cNvPr>
          <p:cNvPicPr>
            <a:picLocks noChangeAspect="1"/>
          </p:cNvPicPr>
          <p:nvPr/>
        </p:nvPicPr>
        <p:blipFill>
          <a:blip r:embed="rId3"/>
          <a:stretch>
            <a:fillRect/>
          </a:stretch>
        </p:blipFill>
        <p:spPr>
          <a:xfrm>
            <a:off x="598365" y="-38100"/>
            <a:ext cx="2857500" cy="1866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Lesson Objectives</a:t>
            </a:r>
            <a:endParaRPr lang="en-US" sz="2400" dirty="0"/>
          </a:p>
        </p:txBody>
      </p:sp>
      <p:sp>
        <p:nvSpPr>
          <p:cNvPr id="3" name="Text 1"/>
          <p:cNvSpPr/>
          <p:nvPr/>
        </p:nvSpPr>
        <p:spPr>
          <a:xfrm>
            <a:off x="365760" y="1645920"/>
            <a:ext cx="5120640" cy="2286000"/>
          </a:xfrm>
          <a:prstGeom prst="rect">
            <a:avLst/>
          </a:prstGeom>
          <a:noFill/>
          <a:ln/>
        </p:spPr>
        <p:txBody>
          <a:bodyPr wrap="square" rtlCol="0" anchor="ctr"/>
          <a:lstStyle/>
          <a:p>
            <a:pPr marL="190500" indent="-190500">
              <a:spcAft>
                <a:spcPts val="360"/>
              </a:spcAft>
              <a:buSzPct val="100000"/>
              <a:buChar char="•"/>
            </a:pPr>
            <a:r>
              <a:rPr lang="en-US" sz="1400" dirty="0">
                <a:solidFill>
                  <a:srgbClr val="030A18"/>
                </a:solidFill>
                <a:latin typeface="Arial" pitchFamily="34" charset="0"/>
                <a:ea typeface="Arial" pitchFamily="34" charset="-122"/>
                <a:cs typeface="Arial" pitchFamily="34" charset="-120"/>
              </a:rPr>
              <a:t>Know what an adjective is.</a:t>
            </a:r>
            <a:endParaRPr lang="en-US" sz="1400" dirty="0"/>
          </a:p>
          <a:p>
            <a:pPr marL="190500" indent="-190500">
              <a:spcAft>
                <a:spcPts val="360"/>
              </a:spcAft>
              <a:buSzPct val="100000"/>
              <a:buChar char="•"/>
            </a:pPr>
            <a:r>
              <a:rPr lang="en-US" sz="1400" dirty="0">
                <a:solidFill>
                  <a:srgbClr val="030A18"/>
                </a:solidFill>
                <a:latin typeface="Arial" pitchFamily="34" charset="0"/>
                <a:ea typeface="Arial" pitchFamily="34" charset="-122"/>
                <a:cs typeface="Arial" pitchFamily="34" charset="-120"/>
              </a:rPr>
              <a:t>Identify adjectives in sentences.</a:t>
            </a:r>
            <a:endParaRPr lang="en-US" sz="1400" dirty="0"/>
          </a:p>
          <a:p>
            <a:pPr marL="190500" indent="-190500">
              <a:spcAft>
                <a:spcPts val="360"/>
              </a:spcAft>
              <a:buSzPct val="100000"/>
              <a:buChar char="•"/>
            </a:pPr>
            <a:r>
              <a:rPr lang="en-US" sz="1400" dirty="0">
                <a:solidFill>
                  <a:srgbClr val="030A18"/>
                </a:solidFill>
                <a:latin typeface="Arial" pitchFamily="34" charset="0"/>
                <a:ea typeface="Arial" pitchFamily="34" charset="-122"/>
                <a:cs typeface="Arial" pitchFamily="34" charset="-120"/>
              </a:rPr>
              <a:t>Use adjectives to describe things around you.</a:t>
            </a:r>
            <a:endParaRPr lang="en-US" sz="1400" dirty="0"/>
          </a:p>
        </p:txBody>
      </p:sp>
      <p:sp>
        <p:nvSpPr>
          <p:cNvPr id="4" name="Shape 2"/>
          <p:cNvSpPr/>
          <p:nvPr/>
        </p:nvSpPr>
        <p:spPr>
          <a:xfrm>
            <a:off x="5669280" y="1554480"/>
            <a:ext cx="3200400" cy="2377440"/>
          </a:xfrm>
          <a:prstGeom prst="roundRect">
            <a:avLst>
              <a:gd name="adj" fmla="val 3846"/>
            </a:avLst>
          </a:prstGeom>
          <a:solidFill>
            <a:srgbClr val="E8F4F8"/>
          </a:solidFill>
          <a:ln w="12700">
            <a:solidFill>
              <a:srgbClr val="E8F4F8"/>
            </a:solidFill>
            <a:prstDash val="solid"/>
          </a:ln>
        </p:spPr>
        <p:txBody>
          <a:bodyPr/>
          <a:lstStyle/>
          <a:p>
            <a:endParaRPr/>
          </a:p>
        </p:txBody>
      </p:sp>
      <p:sp>
        <p:nvSpPr>
          <p:cNvPr id="5" name="Text 3"/>
          <p:cNvSpPr/>
          <p:nvPr/>
        </p:nvSpPr>
        <p:spPr>
          <a:xfrm>
            <a:off x="5852160" y="1828800"/>
            <a:ext cx="2834640" cy="1828800"/>
          </a:xfrm>
          <a:prstGeom prst="rect">
            <a:avLst/>
          </a:prstGeom>
          <a:noFill/>
          <a:ln/>
        </p:spPr>
        <p:txBody>
          <a:bodyPr wrap="square" rtlCol="0" anchor="ctr"/>
          <a:lstStyle/>
          <a:p>
            <a:pPr marL="0" indent="0">
              <a:buNone/>
            </a:pPr>
            <a:r>
              <a:rPr lang="en-US" sz="1400" b="1" dirty="0">
                <a:solidFill>
                  <a:srgbClr val="030A18"/>
                </a:solidFill>
              </a:rPr>
              <a:t>Adjectives add color and detail to sentences,
</a:t>
            </a:r>
            <a:r>
              <a:rPr lang="en-US" sz="1400" dirty="0">
                <a:solidFill>
                  <a:srgbClr val="030A18"/>
                </a:solidFill>
              </a:rPr>
              <a:t>making language more vibrant and expressive.</a:t>
            </a:r>
            <a:endParaRPr lang="en-US" sz="1400" dirty="0"/>
          </a:p>
        </p:txBody>
      </p:sp>
      <p:sp>
        <p:nvSpPr>
          <p:cNvPr id="6" name="Text 4"/>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[1]</a:t>
            </a:r>
            <a:endParaRPr lang="en-US" sz="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What is an Adjective?</a:t>
            </a:r>
            <a:endParaRPr lang="en-US" sz="2400" dirty="0"/>
          </a:p>
        </p:txBody>
      </p:sp>
      <p:sp>
        <p:nvSpPr>
          <p:cNvPr id="3" name="Text 1"/>
          <p:cNvSpPr/>
          <p:nvPr/>
        </p:nvSpPr>
        <p:spPr>
          <a:xfrm>
            <a:off x="365760" y="1645920"/>
            <a:ext cx="4572000" cy="2011680"/>
          </a:xfrm>
          <a:prstGeom prst="rect">
            <a:avLst/>
          </a:prstGeom>
          <a:noFill/>
          <a:ln/>
        </p:spPr>
        <p:txBody>
          <a:bodyPr wrap="square" rtlCol="0" anchor="ctr"/>
          <a:lstStyle/>
          <a:p>
            <a:pPr marL="0" indent="0">
              <a:buNone/>
            </a:pPr>
            <a:r>
              <a:rPr lang="en-US" sz="1400" dirty="0">
                <a:solidFill>
                  <a:srgbClr val="030A18"/>
                </a:solidFill>
              </a:rPr>
              <a:t>An adjective is a word used to describe a noun </a:t>
            </a:r>
            <a:r>
              <a:rPr lang="en-US" sz="1400" b="1" dirty="0">
                <a:solidFill>
                  <a:srgbClr val="030A18"/>
                </a:solidFill>
              </a:rPr>
              <a:t>(person, place, or thing). </a:t>
            </a:r>
            <a:r>
              <a:rPr lang="en-US" sz="1400" dirty="0">
                <a:solidFill>
                  <a:srgbClr val="030A18"/>
                </a:solidFill>
              </a:rPr>
              <a:t>It tells you more about a noun’s shape, size, age, color, purpose, or material.</a:t>
            </a:r>
            <a:endParaRPr lang="en-US" sz="1400" dirty="0"/>
          </a:p>
        </p:txBody>
      </p:sp>
      <p:sp>
        <p:nvSpPr>
          <p:cNvPr id="4" name="Text 2"/>
          <p:cNvSpPr/>
          <p:nvPr/>
        </p:nvSpPr>
        <p:spPr>
          <a:xfrm>
            <a:off x="5029200" y="1645920"/>
            <a:ext cx="3657600" cy="548640"/>
          </a:xfrm>
          <a:prstGeom prst="rect">
            <a:avLst/>
          </a:prstGeom>
          <a:noFill/>
          <a:ln/>
        </p:spPr>
        <p:txBody>
          <a:bodyPr wrap="square" lIns="1270" tIns="1270" rIns="1270" bIns="1270" rtlCol="0" anchor="ctr"/>
          <a:lstStyle/>
          <a:p>
            <a:pPr marL="0" indent="0">
              <a:buNone/>
            </a:pPr>
            <a:r>
              <a:rPr lang="en-US" sz="1400" dirty="0">
                <a:solidFill>
                  <a:srgbClr val="030A18"/>
                </a:solidFill>
              </a:rPr>
              <a:t>The </a:t>
            </a:r>
            <a:r>
              <a:rPr lang="en-US" sz="1400" b="1" dirty="0">
                <a:solidFill>
                  <a:srgbClr val="97B1DF"/>
                </a:solidFill>
              </a:rPr>
              <a:t>white</a:t>
            </a:r>
            <a:r>
              <a:rPr lang="en-US" sz="1400" dirty="0">
                <a:solidFill>
                  <a:srgbClr val="030A18"/>
                </a:solidFill>
              </a:rPr>
              <a:t> dog</a:t>
            </a:r>
            <a:endParaRPr lang="en-US" sz="1400" dirty="0"/>
          </a:p>
        </p:txBody>
      </p:sp>
      <p:sp>
        <p:nvSpPr>
          <p:cNvPr id="5" name="Text 3"/>
          <p:cNvSpPr/>
          <p:nvPr/>
        </p:nvSpPr>
        <p:spPr>
          <a:xfrm>
            <a:off x="5029200" y="2194560"/>
            <a:ext cx="3657600" cy="548640"/>
          </a:xfrm>
          <a:prstGeom prst="rect">
            <a:avLst/>
          </a:prstGeom>
          <a:noFill/>
          <a:ln/>
        </p:spPr>
        <p:txBody>
          <a:bodyPr wrap="square" lIns="1270" tIns="1270" rIns="1270" bIns="1270" rtlCol="0" anchor="ctr"/>
          <a:lstStyle/>
          <a:p>
            <a:pPr marL="0" indent="0">
              <a:buNone/>
            </a:pPr>
            <a:r>
              <a:rPr lang="en-US" sz="1400" dirty="0">
                <a:solidFill>
                  <a:srgbClr val="030A18"/>
                </a:solidFill>
              </a:rPr>
              <a:t>The </a:t>
            </a:r>
            <a:r>
              <a:rPr lang="en-US" sz="1400" b="1" dirty="0">
                <a:solidFill>
                  <a:srgbClr val="97B1DF"/>
                </a:solidFill>
              </a:rPr>
              <a:t>delicious</a:t>
            </a:r>
            <a:r>
              <a:rPr lang="en-US" sz="1400" dirty="0">
                <a:solidFill>
                  <a:srgbClr val="030A18"/>
                </a:solidFill>
              </a:rPr>
              <a:t> pie</a:t>
            </a:r>
            <a:endParaRPr lang="en-US" sz="1400" dirty="0"/>
          </a:p>
        </p:txBody>
      </p:sp>
      <p:sp>
        <p:nvSpPr>
          <p:cNvPr id="6" name="Text 4"/>
          <p:cNvSpPr/>
          <p:nvPr/>
        </p:nvSpPr>
        <p:spPr>
          <a:xfrm>
            <a:off x="5029200" y="2743200"/>
            <a:ext cx="3657600" cy="548640"/>
          </a:xfrm>
          <a:prstGeom prst="rect">
            <a:avLst/>
          </a:prstGeom>
          <a:noFill/>
          <a:ln/>
        </p:spPr>
        <p:txBody>
          <a:bodyPr wrap="square" lIns="1270" tIns="1270" rIns="1270" bIns="1270" rtlCol="0" anchor="ctr"/>
          <a:lstStyle/>
          <a:p>
            <a:pPr marL="0" indent="0">
              <a:buNone/>
            </a:pPr>
            <a:r>
              <a:rPr lang="en-US" sz="1400" dirty="0">
                <a:solidFill>
                  <a:srgbClr val="030A18"/>
                </a:solidFill>
              </a:rPr>
              <a:t>The </a:t>
            </a:r>
            <a:r>
              <a:rPr lang="en-US" sz="1400" b="1" dirty="0">
                <a:solidFill>
                  <a:srgbClr val="97B1DF"/>
                </a:solidFill>
              </a:rPr>
              <a:t>loud</a:t>
            </a:r>
            <a:r>
              <a:rPr lang="en-US" sz="1400" dirty="0">
                <a:solidFill>
                  <a:srgbClr val="030A18"/>
                </a:solidFill>
              </a:rPr>
              <a:t> truck</a:t>
            </a:r>
            <a:endParaRPr lang="en-US" sz="1400" dirty="0"/>
          </a:p>
        </p:txBody>
      </p:sp>
      <p:sp>
        <p:nvSpPr>
          <p:cNvPr id="7" name="Text 5"/>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[2]</a:t>
            </a:r>
            <a:r>
              <a:rPr lang="en-US" sz="600" dirty="0">
                <a:solidFill>
                  <a:srgbClr val="000000"/>
                </a:solidFill>
              </a:rPr>
              <a:t> </a:t>
            </a:r>
            <a:r>
              <a:rPr lang="en-US" sz="600" u="sng" dirty="0">
                <a:solidFill>
                  <a:srgbClr val="030A18"/>
                </a:solidFill>
                <a:hlinkClick r:id="rId4"/>
              </a:rPr>
              <a:t>[3]</a:t>
            </a:r>
            <a:endParaRPr lang="en-US" sz="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Types of Adjectives</a:t>
            </a:r>
            <a:endParaRPr lang="en-US" sz="2400" dirty="0"/>
          </a:p>
        </p:txBody>
      </p:sp>
      <p:sp>
        <p:nvSpPr>
          <p:cNvPr id="3" name="Shape 1"/>
          <p:cNvSpPr/>
          <p:nvPr/>
        </p:nvSpPr>
        <p:spPr>
          <a:xfrm>
            <a:off x="274320" y="1463040"/>
            <a:ext cx="4023360" cy="1645920"/>
          </a:xfrm>
          <a:prstGeom prst="roundRect">
            <a:avLst>
              <a:gd name="adj" fmla="val 4444"/>
            </a:avLst>
          </a:prstGeom>
          <a:solidFill>
            <a:srgbClr val="FDF2E9"/>
          </a:solidFill>
          <a:ln w="12700">
            <a:solidFill>
              <a:srgbClr val="FDF2E9"/>
            </a:solidFill>
            <a:prstDash val="solid"/>
          </a:ln>
        </p:spPr>
        <p:txBody>
          <a:bodyPr/>
          <a:lstStyle/>
          <a:p>
            <a:endParaRPr/>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1645920"/>
            <a:ext cx="365760" cy="365760"/>
          </a:xfrm>
          <a:prstGeom prst="rect">
            <a:avLst/>
          </a:prstGeom>
        </p:spPr>
      </p:pic>
      <p:sp>
        <p:nvSpPr>
          <p:cNvPr id="5" name="Text 2"/>
          <p:cNvSpPr/>
          <p:nvPr/>
        </p:nvSpPr>
        <p:spPr>
          <a:xfrm>
            <a:off x="914400" y="1600200"/>
            <a:ext cx="3108960" cy="365760"/>
          </a:xfrm>
          <a:prstGeom prst="rect">
            <a:avLst/>
          </a:prstGeom>
          <a:noFill/>
          <a:ln/>
        </p:spPr>
        <p:txBody>
          <a:bodyPr wrap="square" rtlCol="0" anchor="ctr"/>
          <a:lstStyle/>
          <a:p>
            <a:pPr marL="0" indent="0">
              <a:buNone/>
            </a:pPr>
            <a:r>
              <a:rPr lang="en-US" sz="1400" b="1" dirty="0">
                <a:solidFill>
                  <a:srgbClr val="030A18"/>
                </a:solidFill>
              </a:rPr>
              <a:t>Color</a:t>
            </a:r>
            <a:endParaRPr lang="en-US" sz="1400" dirty="0"/>
          </a:p>
        </p:txBody>
      </p:sp>
      <p:sp>
        <p:nvSpPr>
          <p:cNvPr id="6" name="Text 3"/>
          <p:cNvSpPr/>
          <p:nvPr/>
        </p:nvSpPr>
        <p:spPr>
          <a:xfrm>
            <a:off x="457200" y="2103120"/>
            <a:ext cx="3657600" cy="640080"/>
          </a:xfrm>
          <a:prstGeom prst="rect">
            <a:avLst/>
          </a:prstGeom>
          <a:noFill/>
          <a:ln/>
        </p:spPr>
        <p:txBody>
          <a:bodyPr wrap="square" rtlCol="0" anchor="ctr"/>
          <a:lstStyle/>
          <a:p>
            <a:pPr marL="0" indent="0">
              <a:buNone/>
            </a:pPr>
            <a:r>
              <a:rPr lang="en-US" sz="1200" dirty="0">
                <a:solidFill>
                  <a:srgbClr val="030A18"/>
                </a:solidFill>
              </a:rPr>
              <a:t>red, blue, green</a:t>
            </a:r>
            <a:endParaRPr lang="en-US" sz="1200" dirty="0"/>
          </a:p>
        </p:txBody>
      </p:sp>
      <p:sp>
        <p:nvSpPr>
          <p:cNvPr id="7" name="Shape 4"/>
          <p:cNvSpPr/>
          <p:nvPr/>
        </p:nvSpPr>
        <p:spPr>
          <a:xfrm>
            <a:off x="4663440" y="1463040"/>
            <a:ext cx="4023360" cy="1645920"/>
          </a:xfrm>
          <a:prstGeom prst="roundRect">
            <a:avLst>
              <a:gd name="adj" fmla="val 4444"/>
            </a:avLst>
          </a:prstGeom>
          <a:solidFill>
            <a:srgbClr val="EEF7FD"/>
          </a:solidFill>
          <a:ln w="12700">
            <a:solidFill>
              <a:srgbClr val="EEF7FD"/>
            </a:solidFill>
            <a:prstDash val="solid"/>
          </a:ln>
        </p:spPr>
        <p:txBody>
          <a:bodyPr/>
          <a:lstStyle/>
          <a:p>
            <a:endParaRPr/>
          </a:p>
        </p:txBody>
      </p:sp>
      <p:pic>
        <p:nvPicPr>
          <p:cNvPr id="8"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46320" y="1645920"/>
            <a:ext cx="365760" cy="365760"/>
          </a:xfrm>
          <a:prstGeom prst="rect">
            <a:avLst/>
          </a:prstGeom>
        </p:spPr>
      </p:pic>
      <p:sp>
        <p:nvSpPr>
          <p:cNvPr id="9" name="Text 5"/>
          <p:cNvSpPr/>
          <p:nvPr/>
        </p:nvSpPr>
        <p:spPr>
          <a:xfrm>
            <a:off x="5303520" y="1600200"/>
            <a:ext cx="3108960" cy="365760"/>
          </a:xfrm>
          <a:prstGeom prst="rect">
            <a:avLst/>
          </a:prstGeom>
          <a:noFill/>
          <a:ln/>
        </p:spPr>
        <p:txBody>
          <a:bodyPr wrap="square" rtlCol="0" anchor="ctr"/>
          <a:lstStyle/>
          <a:p>
            <a:pPr marL="0" indent="0">
              <a:buNone/>
            </a:pPr>
            <a:r>
              <a:rPr lang="en-US" sz="1400" b="1" dirty="0">
                <a:solidFill>
                  <a:srgbClr val="030A18"/>
                </a:solidFill>
              </a:rPr>
              <a:t>Size</a:t>
            </a:r>
            <a:endParaRPr lang="en-US" sz="1400" dirty="0"/>
          </a:p>
        </p:txBody>
      </p:sp>
      <p:sp>
        <p:nvSpPr>
          <p:cNvPr id="10" name="Text 6"/>
          <p:cNvSpPr/>
          <p:nvPr/>
        </p:nvSpPr>
        <p:spPr>
          <a:xfrm>
            <a:off x="4846320" y="2103120"/>
            <a:ext cx="3657600" cy="640080"/>
          </a:xfrm>
          <a:prstGeom prst="rect">
            <a:avLst/>
          </a:prstGeom>
          <a:noFill/>
          <a:ln/>
        </p:spPr>
        <p:txBody>
          <a:bodyPr wrap="square" rtlCol="0" anchor="ctr"/>
          <a:lstStyle/>
          <a:p>
            <a:pPr marL="0" indent="0">
              <a:buNone/>
            </a:pPr>
            <a:r>
              <a:rPr lang="en-US" sz="1200" dirty="0">
                <a:solidFill>
                  <a:srgbClr val="030A18"/>
                </a:solidFill>
              </a:rPr>
              <a:t>big, small, tall</a:t>
            </a:r>
            <a:endParaRPr lang="en-US" sz="1200" dirty="0"/>
          </a:p>
        </p:txBody>
      </p:sp>
      <p:sp>
        <p:nvSpPr>
          <p:cNvPr id="11" name="Shape 7"/>
          <p:cNvSpPr/>
          <p:nvPr/>
        </p:nvSpPr>
        <p:spPr>
          <a:xfrm>
            <a:off x="274320" y="3474720"/>
            <a:ext cx="4023360" cy="1645920"/>
          </a:xfrm>
          <a:prstGeom prst="roundRect">
            <a:avLst>
              <a:gd name="adj" fmla="val 4444"/>
            </a:avLst>
          </a:prstGeom>
          <a:solidFill>
            <a:srgbClr val="F1FDEB"/>
          </a:solidFill>
          <a:ln w="12700">
            <a:solidFill>
              <a:srgbClr val="F1FDEB"/>
            </a:solidFill>
            <a:prstDash val="solid"/>
          </a:ln>
        </p:spPr>
        <p:txBody>
          <a:bodyPr/>
          <a:lstStyle/>
          <a:p>
            <a:endParaRPr/>
          </a:p>
        </p:txBody>
      </p:sp>
      <p:pic>
        <p:nvPicPr>
          <p:cNvPr id="12"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7200" y="3657600"/>
            <a:ext cx="365760" cy="365760"/>
          </a:xfrm>
          <a:prstGeom prst="rect">
            <a:avLst/>
          </a:prstGeom>
        </p:spPr>
      </p:pic>
      <p:sp>
        <p:nvSpPr>
          <p:cNvPr id="13" name="Text 8"/>
          <p:cNvSpPr/>
          <p:nvPr/>
        </p:nvSpPr>
        <p:spPr>
          <a:xfrm>
            <a:off x="914400" y="3611880"/>
            <a:ext cx="3108960" cy="365760"/>
          </a:xfrm>
          <a:prstGeom prst="rect">
            <a:avLst/>
          </a:prstGeom>
          <a:noFill/>
          <a:ln/>
        </p:spPr>
        <p:txBody>
          <a:bodyPr wrap="square" rtlCol="0" anchor="ctr"/>
          <a:lstStyle/>
          <a:p>
            <a:pPr marL="0" indent="0">
              <a:buNone/>
            </a:pPr>
            <a:r>
              <a:rPr lang="en-US" sz="1400" b="1" dirty="0">
                <a:solidFill>
                  <a:srgbClr val="030A18"/>
                </a:solidFill>
              </a:rPr>
              <a:t>Number</a:t>
            </a:r>
            <a:endParaRPr lang="en-US" sz="1400" dirty="0"/>
          </a:p>
        </p:txBody>
      </p:sp>
      <p:sp>
        <p:nvSpPr>
          <p:cNvPr id="14" name="Text 9"/>
          <p:cNvSpPr/>
          <p:nvPr/>
        </p:nvSpPr>
        <p:spPr>
          <a:xfrm>
            <a:off x="457200" y="4114800"/>
            <a:ext cx="3657600" cy="640080"/>
          </a:xfrm>
          <a:prstGeom prst="rect">
            <a:avLst/>
          </a:prstGeom>
          <a:noFill/>
          <a:ln/>
        </p:spPr>
        <p:txBody>
          <a:bodyPr wrap="square" rtlCol="0" anchor="ctr"/>
          <a:lstStyle/>
          <a:p>
            <a:pPr marL="0" indent="0">
              <a:buNone/>
            </a:pPr>
            <a:r>
              <a:rPr lang="en-US" sz="1200" dirty="0">
                <a:solidFill>
                  <a:srgbClr val="030A18"/>
                </a:solidFill>
              </a:rPr>
              <a:t>three, five, many</a:t>
            </a:r>
            <a:endParaRPr lang="en-US" sz="1200" dirty="0"/>
          </a:p>
        </p:txBody>
      </p:sp>
      <p:sp>
        <p:nvSpPr>
          <p:cNvPr id="15" name="Shape 10"/>
          <p:cNvSpPr/>
          <p:nvPr/>
        </p:nvSpPr>
        <p:spPr>
          <a:xfrm>
            <a:off x="4663440" y="3474720"/>
            <a:ext cx="4023360" cy="1645920"/>
          </a:xfrm>
          <a:prstGeom prst="roundRect">
            <a:avLst>
              <a:gd name="adj" fmla="val 4444"/>
            </a:avLst>
          </a:prstGeom>
          <a:solidFill>
            <a:srgbClr val="FDEEF8"/>
          </a:solidFill>
          <a:ln w="12700">
            <a:solidFill>
              <a:srgbClr val="FDEEF8"/>
            </a:solidFill>
            <a:prstDash val="solid"/>
          </a:ln>
        </p:spPr>
        <p:txBody>
          <a:bodyPr/>
          <a:lstStyle/>
          <a:p>
            <a:endParaRPr/>
          </a:p>
        </p:txBody>
      </p:sp>
      <p:pic>
        <p:nvPicPr>
          <p:cNvPr id="16"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46320" y="3657600"/>
            <a:ext cx="365760" cy="365760"/>
          </a:xfrm>
          <a:prstGeom prst="rect">
            <a:avLst/>
          </a:prstGeom>
        </p:spPr>
      </p:pic>
      <p:sp>
        <p:nvSpPr>
          <p:cNvPr id="17" name="Text 11"/>
          <p:cNvSpPr/>
          <p:nvPr/>
        </p:nvSpPr>
        <p:spPr>
          <a:xfrm>
            <a:off x="5303520" y="3611880"/>
            <a:ext cx="3108960" cy="365760"/>
          </a:xfrm>
          <a:prstGeom prst="rect">
            <a:avLst/>
          </a:prstGeom>
          <a:noFill/>
          <a:ln/>
        </p:spPr>
        <p:txBody>
          <a:bodyPr wrap="square" rtlCol="0" anchor="ctr"/>
          <a:lstStyle/>
          <a:p>
            <a:pPr marL="0" indent="0">
              <a:buNone/>
            </a:pPr>
            <a:r>
              <a:rPr lang="en-US" sz="1400" b="1" dirty="0">
                <a:solidFill>
                  <a:srgbClr val="030A18"/>
                </a:solidFill>
              </a:rPr>
              <a:t>Quality</a:t>
            </a:r>
            <a:endParaRPr lang="en-US" sz="1400" dirty="0"/>
          </a:p>
        </p:txBody>
      </p:sp>
      <p:sp>
        <p:nvSpPr>
          <p:cNvPr id="18" name="Text 12"/>
          <p:cNvSpPr/>
          <p:nvPr/>
        </p:nvSpPr>
        <p:spPr>
          <a:xfrm>
            <a:off x="4846320" y="4114800"/>
            <a:ext cx="3657600" cy="640080"/>
          </a:xfrm>
          <a:prstGeom prst="rect">
            <a:avLst/>
          </a:prstGeom>
          <a:noFill/>
          <a:ln/>
        </p:spPr>
        <p:txBody>
          <a:bodyPr wrap="square" rtlCol="0" anchor="ctr"/>
          <a:lstStyle/>
          <a:p>
            <a:pPr marL="0" indent="0">
              <a:buNone/>
            </a:pPr>
            <a:r>
              <a:rPr lang="en-US" sz="1200" dirty="0">
                <a:solidFill>
                  <a:srgbClr val="030A18"/>
                </a:solidFill>
              </a:rPr>
              <a:t>kind, brave, happy</a:t>
            </a:r>
            <a:endParaRPr lang="en-US" sz="1200" dirty="0"/>
          </a:p>
        </p:txBody>
      </p:sp>
      <p:sp>
        <p:nvSpPr>
          <p:cNvPr id="19" name="Text 13"/>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11"/>
              </a:rPr>
              <a:t>[4]</a:t>
            </a:r>
            <a:endParaRPr lang="en-US" sz="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Why Use Adjectives?</a:t>
            </a:r>
            <a:endParaRPr lang="en-US" sz="2400" dirty="0"/>
          </a:p>
        </p:txBody>
      </p:sp>
      <p:sp>
        <p:nvSpPr>
          <p:cNvPr id="3" name="Text 1"/>
          <p:cNvSpPr/>
          <p:nvPr/>
        </p:nvSpPr>
        <p:spPr>
          <a:xfrm>
            <a:off x="365760" y="1645920"/>
            <a:ext cx="4114800" cy="2286000"/>
          </a:xfrm>
          <a:prstGeom prst="rect">
            <a:avLst/>
          </a:prstGeom>
          <a:noFill/>
          <a:ln/>
        </p:spPr>
        <p:txBody>
          <a:bodyPr wrap="square" rtlCol="0" anchor="ctr"/>
          <a:lstStyle/>
          <a:p>
            <a:pPr marL="190500" indent="-190500">
              <a:spcAft>
                <a:spcPts val="360"/>
              </a:spcAft>
              <a:buSzPct val="100000"/>
              <a:buChar char="•"/>
            </a:pPr>
            <a:r>
              <a:rPr lang="en-US" sz="1400" dirty="0">
                <a:solidFill>
                  <a:srgbClr val="030A18"/>
                </a:solidFill>
              </a:rPr>
              <a:t>Make writing more interesting</a:t>
            </a:r>
            <a:endParaRPr lang="en-US" sz="1400" dirty="0"/>
          </a:p>
          <a:p>
            <a:pPr marL="190500" indent="-190500">
              <a:spcAft>
                <a:spcPts val="360"/>
              </a:spcAft>
              <a:buSzPct val="100000"/>
              <a:buChar char="•"/>
            </a:pPr>
            <a:r>
              <a:rPr lang="en-US" sz="1400" dirty="0">
                <a:solidFill>
                  <a:srgbClr val="030A18"/>
                </a:solidFill>
              </a:rPr>
              <a:t>Give a clear picture</a:t>
            </a:r>
            <a:endParaRPr lang="en-US" sz="1400" dirty="0"/>
          </a:p>
          <a:p>
            <a:pPr marL="190500" indent="-190500">
              <a:spcAft>
                <a:spcPts val="360"/>
              </a:spcAft>
              <a:buSzPct val="100000"/>
              <a:buChar char="•"/>
            </a:pPr>
            <a:r>
              <a:rPr lang="en-US" sz="1400" dirty="0">
                <a:solidFill>
                  <a:srgbClr val="030A18"/>
                </a:solidFill>
              </a:rPr>
              <a:t>Enhance details about nouns</a:t>
            </a:r>
            <a:endParaRPr lang="en-US" sz="1400" dirty="0"/>
          </a:p>
        </p:txBody>
      </p:sp>
      <p:sp>
        <p:nvSpPr>
          <p:cNvPr id="4" name="Shape 2"/>
          <p:cNvSpPr/>
          <p:nvPr/>
        </p:nvSpPr>
        <p:spPr>
          <a:xfrm>
            <a:off x="4846320" y="1645920"/>
            <a:ext cx="4023360" cy="2286000"/>
          </a:xfrm>
          <a:prstGeom prst="roundRect">
            <a:avLst>
              <a:gd name="adj" fmla="val 3200"/>
            </a:avLst>
          </a:prstGeom>
          <a:solidFill>
            <a:srgbClr val="F7F9FB"/>
          </a:solidFill>
          <a:ln w="12700">
            <a:solidFill>
              <a:srgbClr val="F7F9FB"/>
            </a:solidFill>
            <a:prstDash val="solid"/>
          </a:ln>
        </p:spPr>
        <p:txBody>
          <a:bodyPr/>
          <a:lstStyle/>
          <a:p>
            <a:endParaRPr/>
          </a:p>
        </p:txBody>
      </p:sp>
      <p:sp>
        <p:nvSpPr>
          <p:cNvPr id="5" name="Text 3"/>
          <p:cNvSpPr/>
          <p:nvPr/>
        </p:nvSpPr>
        <p:spPr>
          <a:xfrm>
            <a:off x="5120640" y="1920240"/>
            <a:ext cx="3474720" cy="548640"/>
          </a:xfrm>
          <a:prstGeom prst="rect">
            <a:avLst/>
          </a:prstGeom>
          <a:solidFill>
            <a:srgbClr val="FFFFFF"/>
          </a:solidFill>
          <a:ln/>
        </p:spPr>
        <p:txBody>
          <a:bodyPr wrap="square" lIns="1270" tIns="1270" rIns="1270" bIns="1270" rtlCol="0" anchor="ctr"/>
          <a:lstStyle/>
          <a:p>
            <a:pPr marL="0" indent="0">
              <a:buNone/>
            </a:pPr>
            <a:r>
              <a:rPr lang="en-US" sz="1400" dirty="0">
                <a:solidFill>
                  <a:srgbClr val="030A18"/>
                </a:solidFill>
              </a:rPr>
              <a:t>I saw a dog.</a:t>
            </a:r>
            <a:endParaRPr lang="en-US" sz="1400" dirty="0"/>
          </a:p>
        </p:txBody>
      </p:sp>
      <p:sp>
        <p:nvSpPr>
          <p:cNvPr id="6" name="Text 4"/>
          <p:cNvSpPr/>
          <p:nvPr/>
        </p:nvSpPr>
        <p:spPr>
          <a:xfrm>
            <a:off x="5120640" y="2560320"/>
            <a:ext cx="3474720" cy="548640"/>
          </a:xfrm>
          <a:prstGeom prst="rect">
            <a:avLst/>
          </a:prstGeom>
          <a:solidFill>
            <a:srgbClr val="FFFFFF"/>
          </a:solidFill>
          <a:ln/>
        </p:spPr>
        <p:txBody>
          <a:bodyPr wrap="square" lIns="1270" tIns="1270" rIns="1270" bIns="1270" rtlCol="0" anchor="ctr"/>
          <a:lstStyle/>
          <a:p>
            <a:pPr marL="0" indent="0">
              <a:buNone/>
            </a:pPr>
            <a:r>
              <a:rPr lang="en-US" sz="1400" dirty="0">
                <a:solidFill>
                  <a:srgbClr val="030A18"/>
                </a:solidFill>
              </a:rPr>
              <a:t>I saw a </a:t>
            </a:r>
            <a:r>
              <a:rPr lang="en-US" sz="1400" b="1" dirty="0">
                <a:solidFill>
                  <a:srgbClr val="97B1DF"/>
                </a:solidFill>
              </a:rPr>
              <a:t>big, brown</a:t>
            </a:r>
            <a:r>
              <a:rPr lang="en-US" sz="1400" dirty="0">
                <a:solidFill>
                  <a:srgbClr val="030A18"/>
                </a:solidFill>
              </a:rPr>
              <a:t> dog.</a:t>
            </a:r>
            <a:endParaRPr lang="en-US" sz="1400" dirty="0"/>
          </a:p>
        </p:txBody>
      </p:sp>
      <p:sp>
        <p:nvSpPr>
          <p:cNvPr id="7" name="Shape 5"/>
          <p:cNvSpPr/>
          <p:nvPr/>
        </p:nvSpPr>
        <p:spPr>
          <a:xfrm>
            <a:off x="6400800" y="2331720"/>
            <a:ext cx="548640" cy="365760"/>
          </a:xfrm>
          <a:prstGeom prst="rightArrow">
            <a:avLst/>
          </a:prstGeom>
          <a:solidFill>
            <a:srgbClr val="97B1DF"/>
          </a:solidFill>
          <a:ln w="12700">
            <a:solidFill>
              <a:srgbClr val="97B1DF"/>
            </a:solidFill>
            <a:prstDash val="solid"/>
          </a:ln>
        </p:spPr>
        <p:txBody>
          <a:bodyPr/>
          <a:lstStyle/>
          <a:p>
            <a:endParaRPr/>
          </a:p>
        </p:txBody>
      </p:sp>
      <p:sp>
        <p:nvSpPr>
          <p:cNvPr id="8" name="Text 6"/>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[1]</a:t>
            </a:r>
            <a:endParaRPr lang="en-US" sz="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Examples</a:t>
            </a:r>
            <a:endParaRPr lang="en-US" sz="2400" dirty="0"/>
          </a:p>
        </p:txBody>
      </p:sp>
      <p:sp>
        <p:nvSpPr>
          <p:cNvPr id="3" name="Shape 1"/>
          <p:cNvSpPr/>
          <p:nvPr/>
        </p:nvSpPr>
        <p:spPr>
          <a:xfrm>
            <a:off x="365760" y="1600200"/>
            <a:ext cx="8412480" cy="548640"/>
          </a:xfrm>
          <a:prstGeom prst="roundRect">
            <a:avLst>
              <a:gd name="adj" fmla="val 8333"/>
            </a:avLst>
          </a:prstGeom>
          <a:solidFill>
            <a:srgbClr val="F8F9FA"/>
          </a:solidFill>
          <a:ln w="12700">
            <a:solidFill>
              <a:srgbClr val="F8F9FA"/>
            </a:solidFill>
            <a:prstDash val="solid"/>
          </a:ln>
        </p:spPr>
        <p:txBody>
          <a:bodyPr/>
          <a:lstStyle/>
          <a:p>
            <a:endParaRPr/>
          </a:p>
        </p:txBody>
      </p:sp>
      <p:sp>
        <p:nvSpPr>
          <p:cNvPr id="4" name="Text 2"/>
          <p:cNvSpPr/>
          <p:nvPr/>
        </p:nvSpPr>
        <p:spPr>
          <a:xfrm>
            <a:off x="411480" y="1645920"/>
            <a:ext cx="8321040" cy="457200"/>
          </a:xfrm>
          <a:prstGeom prst="rect">
            <a:avLst/>
          </a:prstGeom>
          <a:noFill/>
          <a:ln/>
        </p:spPr>
        <p:txBody>
          <a:bodyPr wrap="square" lIns="0" tIns="0" rIns="0" bIns="0" rtlCol="0" anchor="ctr"/>
          <a:lstStyle/>
          <a:p>
            <a:pPr marL="0" indent="0">
              <a:buNone/>
            </a:pPr>
            <a:r>
              <a:rPr lang="en-US" sz="1400" dirty="0">
                <a:solidFill>
                  <a:srgbClr val="030A18"/>
                </a:solidFill>
              </a:rPr>
              <a:t>The </a:t>
            </a:r>
            <a:r>
              <a:rPr lang="en-US" sz="1400" b="1" dirty="0">
                <a:solidFill>
                  <a:srgbClr val="97B1DF"/>
                </a:solidFill>
              </a:rPr>
              <a:t>blue</a:t>
            </a:r>
            <a:r>
              <a:rPr lang="en-US" sz="1400" dirty="0">
                <a:solidFill>
                  <a:srgbClr val="030A18"/>
                </a:solidFill>
              </a:rPr>
              <a:t> sky is clear today.</a:t>
            </a:r>
            <a:endParaRPr lang="en-US" sz="1400" dirty="0"/>
          </a:p>
        </p:txBody>
      </p:sp>
      <p:sp>
        <p:nvSpPr>
          <p:cNvPr id="5" name="Shape 3"/>
          <p:cNvSpPr/>
          <p:nvPr/>
        </p:nvSpPr>
        <p:spPr>
          <a:xfrm>
            <a:off x="365760" y="2240280"/>
            <a:ext cx="8412480" cy="548640"/>
          </a:xfrm>
          <a:prstGeom prst="roundRect">
            <a:avLst>
              <a:gd name="adj" fmla="val 8333"/>
            </a:avLst>
          </a:prstGeom>
          <a:solidFill>
            <a:srgbClr val="F8F9FA"/>
          </a:solidFill>
          <a:ln w="12700">
            <a:solidFill>
              <a:srgbClr val="F8F9FA"/>
            </a:solidFill>
            <a:prstDash val="solid"/>
          </a:ln>
        </p:spPr>
        <p:txBody>
          <a:bodyPr/>
          <a:lstStyle/>
          <a:p>
            <a:endParaRPr/>
          </a:p>
        </p:txBody>
      </p:sp>
      <p:sp>
        <p:nvSpPr>
          <p:cNvPr id="6" name="Text 4"/>
          <p:cNvSpPr/>
          <p:nvPr/>
        </p:nvSpPr>
        <p:spPr>
          <a:xfrm>
            <a:off x="411480" y="2286000"/>
            <a:ext cx="8321040" cy="457200"/>
          </a:xfrm>
          <a:prstGeom prst="rect">
            <a:avLst/>
          </a:prstGeom>
          <a:noFill/>
          <a:ln/>
        </p:spPr>
        <p:txBody>
          <a:bodyPr wrap="square" lIns="0" tIns="0" rIns="0" bIns="0" rtlCol="0" anchor="ctr"/>
          <a:lstStyle/>
          <a:p>
            <a:pPr marL="0" indent="0">
              <a:buNone/>
            </a:pPr>
            <a:r>
              <a:rPr lang="en-US" sz="1400" dirty="0">
                <a:solidFill>
                  <a:srgbClr val="030A18"/>
                </a:solidFill>
              </a:rPr>
              <a:t>She has a </a:t>
            </a:r>
            <a:r>
              <a:rPr lang="en-US" sz="1400" b="1" dirty="0">
                <a:solidFill>
                  <a:srgbClr val="97B1DF"/>
                </a:solidFill>
              </a:rPr>
              <a:t>cute</a:t>
            </a:r>
            <a:r>
              <a:rPr lang="en-US" sz="1400" dirty="0">
                <a:solidFill>
                  <a:srgbClr val="030A18"/>
                </a:solidFill>
              </a:rPr>
              <a:t> puppy.</a:t>
            </a:r>
            <a:endParaRPr lang="en-US" sz="1400" dirty="0"/>
          </a:p>
        </p:txBody>
      </p:sp>
      <p:sp>
        <p:nvSpPr>
          <p:cNvPr id="7" name="Shape 5"/>
          <p:cNvSpPr/>
          <p:nvPr/>
        </p:nvSpPr>
        <p:spPr>
          <a:xfrm>
            <a:off x="365760" y="2880360"/>
            <a:ext cx="8412480" cy="548640"/>
          </a:xfrm>
          <a:prstGeom prst="roundRect">
            <a:avLst>
              <a:gd name="adj" fmla="val 8333"/>
            </a:avLst>
          </a:prstGeom>
          <a:solidFill>
            <a:srgbClr val="F8F9FA"/>
          </a:solidFill>
          <a:ln w="12700">
            <a:solidFill>
              <a:srgbClr val="F8F9FA"/>
            </a:solidFill>
            <a:prstDash val="solid"/>
          </a:ln>
        </p:spPr>
        <p:txBody>
          <a:bodyPr/>
          <a:lstStyle/>
          <a:p>
            <a:endParaRPr/>
          </a:p>
        </p:txBody>
      </p:sp>
      <p:sp>
        <p:nvSpPr>
          <p:cNvPr id="8" name="Text 6"/>
          <p:cNvSpPr/>
          <p:nvPr/>
        </p:nvSpPr>
        <p:spPr>
          <a:xfrm>
            <a:off x="411480" y="2926080"/>
            <a:ext cx="8321040" cy="457200"/>
          </a:xfrm>
          <a:prstGeom prst="rect">
            <a:avLst/>
          </a:prstGeom>
          <a:noFill/>
          <a:ln/>
        </p:spPr>
        <p:txBody>
          <a:bodyPr wrap="square" lIns="0" tIns="0" rIns="0" bIns="0" rtlCol="0" anchor="ctr"/>
          <a:lstStyle/>
          <a:p>
            <a:pPr marL="0" indent="0">
              <a:buNone/>
            </a:pPr>
            <a:r>
              <a:rPr lang="en-US" sz="1400" dirty="0">
                <a:solidFill>
                  <a:srgbClr val="030A18"/>
                </a:solidFill>
              </a:rPr>
              <a:t>The </a:t>
            </a:r>
            <a:r>
              <a:rPr lang="en-US" sz="1400" b="1" dirty="0">
                <a:solidFill>
                  <a:srgbClr val="97B1DF"/>
                </a:solidFill>
              </a:rPr>
              <a:t>big</a:t>
            </a:r>
            <a:r>
              <a:rPr lang="en-US" sz="1400" dirty="0">
                <a:solidFill>
                  <a:srgbClr val="030A18"/>
                </a:solidFill>
              </a:rPr>
              <a:t> elephant is in the zoo.</a:t>
            </a:r>
            <a:endParaRPr lang="en-US" sz="1400" dirty="0"/>
          </a:p>
        </p:txBody>
      </p:sp>
      <p:sp>
        <p:nvSpPr>
          <p:cNvPr id="9" name="Shape 7"/>
          <p:cNvSpPr/>
          <p:nvPr/>
        </p:nvSpPr>
        <p:spPr>
          <a:xfrm>
            <a:off x="365760" y="3520440"/>
            <a:ext cx="8412480" cy="548640"/>
          </a:xfrm>
          <a:prstGeom prst="roundRect">
            <a:avLst>
              <a:gd name="adj" fmla="val 8333"/>
            </a:avLst>
          </a:prstGeom>
          <a:solidFill>
            <a:srgbClr val="F8F9FA"/>
          </a:solidFill>
          <a:ln w="12700">
            <a:solidFill>
              <a:srgbClr val="F8F9FA"/>
            </a:solidFill>
            <a:prstDash val="solid"/>
          </a:ln>
        </p:spPr>
        <p:txBody>
          <a:bodyPr/>
          <a:lstStyle/>
          <a:p>
            <a:endParaRPr/>
          </a:p>
        </p:txBody>
      </p:sp>
      <p:sp>
        <p:nvSpPr>
          <p:cNvPr id="10" name="Text 8"/>
          <p:cNvSpPr/>
          <p:nvPr/>
        </p:nvSpPr>
        <p:spPr>
          <a:xfrm>
            <a:off x="411480" y="3566160"/>
            <a:ext cx="8321040" cy="457200"/>
          </a:xfrm>
          <a:prstGeom prst="rect">
            <a:avLst/>
          </a:prstGeom>
          <a:noFill/>
          <a:ln/>
        </p:spPr>
        <p:txBody>
          <a:bodyPr wrap="square" lIns="0" tIns="0" rIns="0" bIns="0" rtlCol="0" anchor="ctr"/>
          <a:lstStyle/>
          <a:p>
            <a:pPr marL="0" indent="0">
              <a:buNone/>
            </a:pPr>
            <a:r>
              <a:rPr lang="en-US" sz="1400" dirty="0">
                <a:solidFill>
                  <a:srgbClr val="030A18"/>
                </a:solidFill>
              </a:rPr>
              <a:t>Her dress is </a:t>
            </a:r>
            <a:r>
              <a:rPr lang="en-US" sz="1400" b="1" dirty="0">
                <a:solidFill>
                  <a:srgbClr val="97B1DF"/>
                </a:solidFill>
              </a:rPr>
              <a:t>yellow</a:t>
            </a:r>
            <a:r>
              <a:rPr lang="en-US" sz="1400" dirty="0">
                <a:solidFill>
                  <a:srgbClr val="030A18"/>
                </a:solidFill>
              </a:rPr>
              <a:t> and </a:t>
            </a:r>
            <a:r>
              <a:rPr lang="en-US" sz="1400" b="1" dirty="0">
                <a:solidFill>
                  <a:srgbClr val="97B1DF"/>
                </a:solidFill>
              </a:rPr>
              <a:t>bright</a:t>
            </a:r>
            <a:r>
              <a:rPr lang="en-US" sz="1400" dirty="0">
                <a:solidFill>
                  <a:srgbClr val="030A18"/>
                </a:solidFill>
              </a:rPr>
              <a:t>.</a:t>
            </a:r>
            <a:endParaRPr lang="en-US" sz="1400" dirty="0"/>
          </a:p>
        </p:txBody>
      </p:sp>
      <p:sp>
        <p:nvSpPr>
          <p:cNvPr id="11" name="Text 9"/>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3"/>
              </a:rPr>
              <a:t>[5]</a:t>
            </a:r>
            <a:endParaRPr lang="en-US" sz="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Activity 1: Identify the Adjective</a:t>
            </a:r>
            <a:endParaRPr lang="en-US" sz="2400" dirty="0"/>
          </a:p>
        </p:txBody>
      </p:sp>
      <p:sp>
        <p:nvSpPr>
          <p:cNvPr id="3" name="Text 1"/>
          <p:cNvSpPr/>
          <p:nvPr/>
        </p:nvSpPr>
        <p:spPr>
          <a:xfrm>
            <a:off x="365760" y="1645920"/>
            <a:ext cx="5486400" cy="457200"/>
          </a:xfrm>
          <a:prstGeom prst="rect">
            <a:avLst/>
          </a:prstGeom>
          <a:noFill/>
          <a:ln/>
        </p:spPr>
        <p:txBody>
          <a:bodyPr wrap="square" rtlCol="0" anchor="ctr"/>
          <a:lstStyle/>
          <a:p>
            <a:pPr marL="0" indent="0">
              <a:buNone/>
            </a:pPr>
            <a:r>
              <a:rPr lang="en-US" sz="1400" dirty="0">
                <a:solidFill>
                  <a:srgbClr val="030A18"/>
                </a:solidFill>
              </a:rPr>
              <a:t>The tall tree has green leaves.</a:t>
            </a:r>
            <a:endParaRPr lang="en-US" sz="1400" dirty="0"/>
          </a:p>
        </p:txBody>
      </p:sp>
      <p:sp>
        <p:nvSpPr>
          <p:cNvPr id="4" name="Text 2"/>
          <p:cNvSpPr/>
          <p:nvPr/>
        </p:nvSpPr>
        <p:spPr>
          <a:xfrm>
            <a:off x="365760" y="2194560"/>
            <a:ext cx="5486400" cy="457200"/>
          </a:xfrm>
          <a:prstGeom prst="rect">
            <a:avLst/>
          </a:prstGeom>
          <a:noFill/>
          <a:ln/>
        </p:spPr>
        <p:txBody>
          <a:bodyPr wrap="square" rtlCol="0" anchor="ctr"/>
          <a:lstStyle/>
          <a:p>
            <a:pPr marL="0" indent="0">
              <a:buNone/>
            </a:pPr>
            <a:r>
              <a:rPr lang="en-US" sz="1400" dirty="0">
                <a:solidFill>
                  <a:srgbClr val="030A18"/>
                </a:solidFill>
              </a:rPr>
              <a:t>He is a kind boy.</a:t>
            </a:r>
            <a:endParaRPr lang="en-US" sz="1400" dirty="0"/>
          </a:p>
        </p:txBody>
      </p:sp>
      <p:sp>
        <p:nvSpPr>
          <p:cNvPr id="5" name="Text 3"/>
          <p:cNvSpPr/>
          <p:nvPr/>
        </p:nvSpPr>
        <p:spPr>
          <a:xfrm>
            <a:off x="365760" y="2743200"/>
            <a:ext cx="5486400" cy="457200"/>
          </a:xfrm>
          <a:prstGeom prst="rect">
            <a:avLst/>
          </a:prstGeom>
          <a:noFill/>
          <a:ln/>
        </p:spPr>
        <p:txBody>
          <a:bodyPr wrap="square" rtlCol="0" anchor="ctr"/>
          <a:lstStyle/>
          <a:p>
            <a:pPr marL="0" indent="0">
              <a:buNone/>
            </a:pPr>
            <a:r>
              <a:rPr lang="en-US" sz="1400" dirty="0">
                <a:solidFill>
                  <a:srgbClr val="030A18"/>
                </a:solidFill>
              </a:rPr>
              <a:t>The fast car zoomed by us.</a:t>
            </a:r>
            <a:endParaRPr lang="en-US" sz="1400" dirty="0"/>
          </a:p>
        </p:txBody>
      </p:sp>
      <p:sp>
        <p:nvSpPr>
          <p:cNvPr id="6" name="Text 4"/>
          <p:cNvSpPr/>
          <p:nvPr/>
        </p:nvSpPr>
        <p:spPr>
          <a:xfrm>
            <a:off x="365760" y="3291840"/>
            <a:ext cx="5486400" cy="457200"/>
          </a:xfrm>
          <a:prstGeom prst="rect">
            <a:avLst/>
          </a:prstGeom>
          <a:noFill/>
          <a:ln/>
        </p:spPr>
        <p:txBody>
          <a:bodyPr wrap="square" rtlCol="0" anchor="ctr"/>
          <a:lstStyle/>
          <a:p>
            <a:pPr marL="0" indent="0">
              <a:buNone/>
            </a:pPr>
            <a:r>
              <a:rPr lang="en-US" sz="1400" dirty="0">
                <a:solidFill>
                  <a:srgbClr val="030A18"/>
                </a:solidFill>
              </a:rPr>
              <a:t>We had a sunny day at the park.</a:t>
            </a:r>
            <a:endParaRPr lang="en-US" sz="1400" dirty="0"/>
          </a:p>
        </p:txBody>
      </p:sp>
      <p:pic>
        <p:nvPicPr>
          <p:cNvPr id="7"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58000" y="2286000"/>
            <a:ext cx="1371600" cy="1371600"/>
          </a:xfrm>
          <a:prstGeom prst="rect">
            <a:avLst/>
          </a:prstGeom>
        </p:spPr>
      </p:pic>
      <p:sp>
        <p:nvSpPr>
          <p:cNvPr id="8" name="Text 5"/>
          <p:cNvSpPr/>
          <p:nvPr/>
        </p:nvSpPr>
        <p:spPr>
          <a:xfrm>
            <a:off x="365760" y="3840480"/>
            <a:ext cx="5943600" cy="457200"/>
          </a:xfrm>
          <a:prstGeom prst="rect">
            <a:avLst/>
          </a:prstGeom>
          <a:noFill/>
          <a:ln/>
        </p:spPr>
        <p:txBody>
          <a:bodyPr wrap="square" rtlCol="0" anchor="ctr"/>
          <a:lstStyle/>
          <a:p>
            <a:pPr marL="0" indent="0">
              <a:buNone/>
            </a:pPr>
            <a:r>
              <a:rPr lang="en-US" sz="1200" i="1" dirty="0">
                <a:solidFill>
                  <a:srgbClr val="97B1DF"/>
                </a:solidFill>
              </a:rPr>
              <a:t>Underline or circle the adjective in each sentence.</a:t>
            </a:r>
            <a:endParaRPr lang="en-US" sz="1200" dirty="0"/>
          </a:p>
        </p:txBody>
      </p:sp>
      <p:sp>
        <p:nvSpPr>
          <p:cNvPr id="9" name="Text 6"/>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5"/>
              </a:rPr>
              <a:t>[5]</a:t>
            </a:r>
            <a:endParaRPr lang="en-US" sz="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Activity 2: Fill in the Blank</a:t>
            </a:r>
            <a:endParaRPr lang="en-US" sz="2400" dirty="0"/>
          </a:p>
        </p:txBody>
      </p:sp>
      <p:sp>
        <p:nvSpPr>
          <p:cNvPr id="3" name="Text 1"/>
          <p:cNvSpPr/>
          <p:nvPr/>
        </p:nvSpPr>
        <p:spPr>
          <a:xfrm>
            <a:off x="365760" y="1645920"/>
            <a:ext cx="8412480" cy="457200"/>
          </a:xfrm>
          <a:prstGeom prst="rect">
            <a:avLst/>
          </a:prstGeom>
          <a:noFill/>
          <a:ln/>
        </p:spPr>
        <p:txBody>
          <a:bodyPr wrap="square" rtlCol="0" anchor="ctr"/>
          <a:lstStyle/>
          <a:p>
            <a:pPr marL="0" indent="0">
              <a:buNone/>
            </a:pPr>
            <a:r>
              <a:rPr lang="en-US" sz="1200" i="1" dirty="0">
                <a:solidFill>
                  <a:srgbClr val="97B1DF"/>
                </a:solidFill>
              </a:rPr>
              <a:t>Choose the correct adjective to complete each sentence:</a:t>
            </a:r>
            <a:endParaRPr lang="en-US" sz="1200" dirty="0"/>
          </a:p>
        </p:txBody>
      </p:sp>
      <p:sp>
        <p:nvSpPr>
          <p:cNvPr id="4" name="Text 2"/>
          <p:cNvSpPr/>
          <p:nvPr/>
        </p:nvSpPr>
        <p:spPr>
          <a:xfrm>
            <a:off x="365760" y="2194560"/>
            <a:ext cx="8412480" cy="548640"/>
          </a:xfrm>
          <a:prstGeom prst="rect">
            <a:avLst/>
          </a:prstGeom>
          <a:noFill/>
          <a:ln/>
        </p:spPr>
        <p:txBody>
          <a:bodyPr wrap="square" rtlCol="0" anchor="ctr"/>
          <a:lstStyle/>
          <a:p>
            <a:pPr marL="0" indent="0">
              <a:buNone/>
            </a:pPr>
            <a:r>
              <a:rPr lang="en-US" sz="1400" dirty="0">
                <a:solidFill>
                  <a:srgbClr val="030A18"/>
                </a:solidFill>
              </a:rPr>
              <a:t>The pizza is </a:t>
            </a:r>
            <a:r>
              <a:rPr lang="en-US" sz="1400" b="1" dirty="0">
                <a:solidFill>
                  <a:srgbClr val="97B1DF"/>
                </a:solidFill>
              </a:rPr>
              <a:t>_________</a:t>
            </a:r>
            <a:r>
              <a:rPr lang="en-US" sz="1200" dirty="0">
                <a:solidFill>
                  <a:srgbClr val="97B1DF"/>
                </a:solidFill>
              </a:rPr>
              <a:t> (hot, cold, cheesy)</a:t>
            </a:r>
            <a:endParaRPr lang="en-US" sz="1400" dirty="0"/>
          </a:p>
        </p:txBody>
      </p:sp>
      <p:sp>
        <p:nvSpPr>
          <p:cNvPr id="5" name="Text 3"/>
          <p:cNvSpPr/>
          <p:nvPr/>
        </p:nvSpPr>
        <p:spPr>
          <a:xfrm>
            <a:off x="365760" y="2834640"/>
            <a:ext cx="8412480" cy="548640"/>
          </a:xfrm>
          <a:prstGeom prst="rect">
            <a:avLst/>
          </a:prstGeom>
          <a:noFill/>
          <a:ln/>
        </p:spPr>
        <p:txBody>
          <a:bodyPr wrap="square" rtlCol="0" anchor="ctr"/>
          <a:lstStyle/>
          <a:p>
            <a:pPr marL="0" indent="0">
              <a:buNone/>
            </a:pPr>
            <a:r>
              <a:rPr lang="en-US" sz="1400" dirty="0">
                <a:solidFill>
                  <a:srgbClr val="030A18"/>
                </a:solidFill>
              </a:rPr>
              <a:t>She has a </a:t>
            </a:r>
            <a:r>
              <a:rPr lang="en-US" sz="1400" b="1" dirty="0">
                <a:solidFill>
                  <a:srgbClr val="97B1DF"/>
                </a:solidFill>
              </a:rPr>
              <a:t>_________</a:t>
            </a:r>
            <a:r>
              <a:rPr lang="en-US" sz="1200" dirty="0">
                <a:solidFill>
                  <a:srgbClr val="97B1DF"/>
                </a:solidFill>
              </a:rPr>
              <a:t> (red, small, shiny) bag.</a:t>
            </a:r>
            <a:endParaRPr lang="en-US" sz="1400" dirty="0"/>
          </a:p>
        </p:txBody>
      </p:sp>
      <p:sp>
        <p:nvSpPr>
          <p:cNvPr id="6" name="Text 4"/>
          <p:cNvSpPr/>
          <p:nvPr/>
        </p:nvSpPr>
        <p:spPr>
          <a:xfrm>
            <a:off x="365760" y="3474720"/>
            <a:ext cx="8412480" cy="548640"/>
          </a:xfrm>
          <a:prstGeom prst="rect">
            <a:avLst/>
          </a:prstGeom>
          <a:noFill/>
          <a:ln/>
        </p:spPr>
        <p:txBody>
          <a:bodyPr wrap="square" rtlCol="0" anchor="ctr"/>
          <a:lstStyle/>
          <a:p>
            <a:pPr marL="0" indent="0">
              <a:buNone/>
            </a:pPr>
            <a:r>
              <a:rPr lang="en-US" sz="1400" dirty="0">
                <a:solidFill>
                  <a:srgbClr val="030A18"/>
                </a:solidFill>
              </a:rPr>
              <a:t>The cat is </a:t>
            </a:r>
            <a:r>
              <a:rPr lang="en-US" sz="1400" b="1" dirty="0">
                <a:solidFill>
                  <a:srgbClr val="97B1DF"/>
                </a:solidFill>
              </a:rPr>
              <a:t>_________</a:t>
            </a:r>
            <a:r>
              <a:rPr lang="en-US" sz="1200" dirty="0">
                <a:solidFill>
                  <a:srgbClr val="97B1DF"/>
                </a:solidFill>
              </a:rPr>
              <a:t> (sleepy, playful, fluffy).</a:t>
            </a:r>
            <a:endParaRPr lang="en-US" sz="1400" dirty="0"/>
          </a:p>
        </p:txBody>
      </p:sp>
      <p:sp>
        <p:nvSpPr>
          <p:cNvPr id="7" name="Text 5"/>
          <p:cNvSpPr/>
          <p:nvPr/>
        </p:nvSpPr>
        <p:spPr>
          <a:xfrm>
            <a:off x="365760" y="4114800"/>
            <a:ext cx="8412480" cy="548640"/>
          </a:xfrm>
          <a:prstGeom prst="rect">
            <a:avLst/>
          </a:prstGeom>
          <a:noFill/>
          <a:ln/>
        </p:spPr>
        <p:txBody>
          <a:bodyPr wrap="square" rtlCol="0" anchor="ctr"/>
          <a:lstStyle/>
          <a:p>
            <a:pPr marL="0" indent="0">
              <a:buNone/>
            </a:pPr>
            <a:r>
              <a:rPr lang="en-US" sz="1400" dirty="0">
                <a:solidFill>
                  <a:srgbClr val="030A18"/>
                </a:solidFill>
              </a:rPr>
              <a:t>The car is </a:t>
            </a:r>
            <a:r>
              <a:rPr lang="en-US" sz="1400" b="1" dirty="0">
                <a:solidFill>
                  <a:srgbClr val="97B1DF"/>
                </a:solidFill>
              </a:rPr>
              <a:t>_________</a:t>
            </a:r>
            <a:r>
              <a:rPr lang="en-US" sz="1200" dirty="0">
                <a:solidFill>
                  <a:srgbClr val="97B1DF"/>
                </a:solidFill>
              </a:rPr>
              <a:t> (fast, shiny, loud).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Picture Description Game</a:t>
            </a:r>
            <a:endParaRPr lang="en-US" sz="2400" dirty="0"/>
          </a:p>
        </p:txBody>
      </p:sp>
      <p:sp>
        <p:nvSpPr>
          <p:cNvPr id="3" name="Shape 1"/>
          <p:cNvSpPr/>
          <p:nvPr/>
        </p:nvSpPr>
        <p:spPr>
          <a:xfrm>
            <a:off x="365760" y="1645920"/>
            <a:ext cx="5029200" cy="2560320"/>
          </a:xfrm>
          <a:prstGeom prst="roundRect">
            <a:avLst>
              <a:gd name="adj" fmla="val 3571"/>
            </a:avLst>
          </a:prstGeom>
          <a:solidFill>
            <a:srgbClr val="E7F4EA"/>
          </a:solidFill>
          <a:ln w="12700">
            <a:solidFill>
              <a:srgbClr val="E7F4EA"/>
            </a:solidFill>
            <a:prstDash val="solid"/>
          </a:ln>
        </p:spPr>
        <p:txBody>
          <a:bodyPr/>
          <a:lstStyle/>
          <a:p>
            <a:endParaRPr/>
          </a:p>
        </p:txBody>
      </p:sp>
      <p:sp>
        <p:nvSpPr>
          <p:cNvPr id="4" name="Shape 2"/>
          <p:cNvSpPr/>
          <p:nvPr/>
        </p:nvSpPr>
        <p:spPr>
          <a:xfrm>
            <a:off x="822960" y="3017520"/>
            <a:ext cx="4114800" cy="1371600"/>
          </a:xfrm>
          <a:prstGeom prst="ellipse">
            <a:avLst/>
          </a:prstGeom>
          <a:solidFill>
            <a:srgbClr val="C5EFCB"/>
          </a:solidFill>
          <a:ln w="12700">
            <a:solidFill>
              <a:srgbClr val="C5EFCB"/>
            </a:solidFill>
            <a:prstDash val="solid"/>
          </a:ln>
        </p:spPr>
        <p:txBody>
          <a:bodyPr/>
          <a:lstStyle/>
          <a:p>
            <a:endParaRPr/>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4400" y="2560320"/>
            <a:ext cx="548640" cy="731520"/>
          </a:xfrm>
          <a:prstGeom prst="rect">
            <a:avLst/>
          </a:prstGeom>
        </p:spPr>
      </p:pic>
      <p:pic>
        <p:nvPicPr>
          <p:cNvPr id="6"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94560" y="2468880"/>
            <a:ext cx="548640" cy="731520"/>
          </a:xfrm>
          <a:prstGeom prst="rect">
            <a:avLst/>
          </a:prstGeom>
        </p:spPr>
      </p:pic>
      <p:pic>
        <p:nvPicPr>
          <p:cNvPr id="7"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74720" y="2651760"/>
            <a:ext cx="548640" cy="731520"/>
          </a:xfrm>
          <a:prstGeom prst="rect">
            <a:avLst/>
          </a:prstGeom>
        </p:spPr>
      </p:pic>
      <p:sp>
        <p:nvSpPr>
          <p:cNvPr id="8" name="Shape 3"/>
          <p:cNvSpPr/>
          <p:nvPr/>
        </p:nvSpPr>
        <p:spPr>
          <a:xfrm>
            <a:off x="1280160" y="3566160"/>
            <a:ext cx="3200400" cy="274320"/>
          </a:xfrm>
          <a:prstGeom prst="rect">
            <a:avLst/>
          </a:prstGeom>
          <a:solidFill>
            <a:srgbClr val="DADADA"/>
          </a:solidFill>
          <a:ln w="12700">
            <a:solidFill>
              <a:srgbClr val="DADADA"/>
            </a:solidFill>
            <a:prstDash val="solid"/>
          </a:ln>
        </p:spPr>
        <p:txBody>
          <a:bodyPr/>
          <a:lstStyle/>
          <a:p>
            <a:endParaRPr/>
          </a:p>
        </p:txBody>
      </p:sp>
      <p:sp>
        <p:nvSpPr>
          <p:cNvPr id="9" name="Text 4"/>
          <p:cNvSpPr/>
          <p:nvPr/>
        </p:nvSpPr>
        <p:spPr>
          <a:xfrm>
            <a:off x="5669280" y="1828800"/>
            <a:ext cx="3291840" cy="2194560"/>
          </a:xfrm>
          <a:prstGeom prst="rect">
            <a:avLst/>
          </a:prstGeom>
          <a:noFill/>
          <a:ln/>
        </p:spPr>
        <p:txBody>
          <a:bodyPr wrap="square" rtlCol="0" anchor="ctr"/>
          <a:lstStyle/>
          <a:p>
            <a:pPr marL="0" indent="0">
              <a:buNone/>
            </a:pPr>
            <a:r>
              <a:rPr lang="en-US" sz="1400" b="1" dirty="0">
                <a:solidFill>
                  <a:srgbClr val="030A18"/>
                </a:solidFill>
              </a:rPr>
              <a:t>Describe the picture using adjectives:
</a:t>
            </a:r>
            <a:r>
              <a:rPr lang="en-US" sz="1200" dirty="0">
                <a:solidFill>
                  <a:srgbClr val="030A18"/>
                </a:solidFill>
              </a:rPr>
              <a:t>• The park is big.
• The trees are green.
• The sky is sunny.</a:t>
            </a:r>
            <a:endParaRPr lang="en-US" sz="1400" dirty="0"/>
          </a:p>
        </p:txBody>
      </p:sp>
      <p:sp>
        <p:nvSpPr>
          <p:cNvPr id="10" name="Text 5"/>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5"/>
              </a:rPr>
              <a:t>[2]</a:t>
            </a:r>
            <a:endParaRPr lang="en-US" sz="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Group Activity</a:t>
            </a:r>
            <a:endParaRPr lang="en-US" sz="2400" dirty="0"/>
          </a:p>
        </p:txBody>
      </p:sp>
      <p:sp>
        <p:nvSpPr>
          <p:cNvPr id="3" name="Text 1"/>
          <p:cNvSpPr/>
          <p:nvPr/>
        </p:nvSpPr>
        <p:spPr>
          <a:xfrm>
            <a:off x="365760" y="1645920"/>
            <a:ext cx="8412480" cy="1097280"/>
          </a:xfrm>
          <a:prstGeom prst="rect">
            <a:avLst/>
          </a:prstGeom>
          <a:noFill/>
          <a:ln/>
        </p:spPr>
        <p:txBody>
          <a:bodyPr wrap="square" rtlCol="0" anchor="ctr"/>
          <a:lstStyle/>
          <a:p>
            <a:pPr marL="0" indent="0">
              <a:buNone/>
            </a:pPr>
            <a:r>
              <a:rPr lang="en-US" sz="1400" dirty="0">
                <a:solidFill>
                  <a:srgbClr val="030A18"/>
                </a:solidFill>
              </a:rPr>
              <a:t>Split into pairs or small groups. Each group picks an object and writes three adjectives about it. Share your descriptions with the class.</a:t>
            </a:r>
            <a:endParaRPr lang="en-US" sz="14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1600" y="3200400"/>
            <a:ext cx="548640" cy="548640"/>
          </a:xfrm>
          <a:prstGeom prst="rect">
            <a:avLst/>
          </a:prstGeom>
        </p:spPr>
      </p:pic>
      <p:sp>
        <p:nvSpPr>
          <p:cNvPr id="5" name="Text 2"/>
          <p:cNvSpPr/>
          <p:nvPr/>
        </p:nvSpPr>
        <p:spPr>
          <a:xfrm>
            <a:off x="1188720" y="3749040"/>
            <a:ext cx="914400" cy="365760"/>
          </a:xfrm>
          <a:prstGeom prst="rect">
            <a:avLst/>
          </a:prstGeom>
          <a:noFill/>
          <a:ln/>
        </p:spPr>
        <p:txBody>
          <a:bodyPr wrap="square" rtlCol="0" anchor="ctr"/>
          <a:lstStyle/>
          <a:p>
            <a:pPr marL="0" indent="0" algn="ctr">
              <a:buNone/>
            </a:pPr>
            <a:r>
              <a:rPr lang="en-US" sz="1200" dirty="0">
                <a:solidFill>
                  <a:srgbClr val="030A18"/>
                </a:solidFill>
              </a:rPr>
              <a:t>Apple</a:t>
            </a:r>
            <a:endParaRPr lang="en-US" sz="1200" dirty="0"/>
          </a:p>
        </p:txBody>
      </p:sp>
      <p:pic>
        <p:nvPicPr>
          <p:cNvPr id="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14800" y="3200400"/>
            <a:ext cx="548640" cy="548640"/>
          </a:xfrm>
          <a:prstGeom prst="rect">
            <a:avLst/>
          </a:prstGeom>
        </p:spPr>
      </p:pic>
      <p:sp>
        <p:nvSpPr>
          <p:cNvPr id="7" name="Text 3"/>
          <p:cNvSpPr/>
          <p:nvPr/>
        </p:nvSpPr>
        <p:spPr>
          <a:xfrm>
            <a:off x="3931920" y="3749040"/>
            <a:ext cx="914400" cy="365760"/>
          </a:xfrm>
          <a:prstGeom prst="rect">
            <a:avLst/>
          </a:prstGeom>
          <a:noFill/>
          <a:ln/>
        </p:spPr>
        <p:txBody>
          <a:bodyPr wrap="square" rtlCol="0" anchor="ctr"/>
          <a:lstStyle/>
          <a:p>
            <a:pPr marL="0" indent="0" algn="ctr">
              <a:buNone/>
            </a:pPr>
            <a:r>
              <a:rPr lang="en-US" sz="1200" dirty="0">
                <a:solidFill>
                  <a:srgbClr val="030A18"/>
                </a:solidFill>
              </a:rPr>
              <a:t>Dog</a:t>
            </a:r>
            <a:endParaRPr lang="en-US" sz="1200" dirty="0"/>
          </a:p>
        </p:txBody>
      </p:sp>
      <p:pic>
        <p:nvPicPr>
          <p:cNvPr id="8"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58000" y="3200400"/>
            <a:ext cx="548640" cy="548640"/>
          </a:xfrm>
          <a:prstGeom prst="rect">
            <a:avLst/>
          </a:prstGeom>
        </p:spPr>
      </p:pic>
      <p:sp>
        <p:nvSpPr>
          <p:cNvPr id="9" name="Text 4"/>
          <p:cNvSpPr/>
          <p:nvPr/>
        </p:nvSpPr>
        <p:spPr>
          <a:xfrm>
            <a:off x="6675120" y="3749040"/>
            <a:ext cx="914400" cy="365760"/>
          </a:xfrm>
          <a:prstGeom prst="rect">
            <a:avLst/>
          </a:prstGeom>
          <a:noFill/>
          <a:ln/>
        </p:spPr>
        <p:txBody>
          <a:bodyPr wrap="square" rtlCol="0" anchor="ctr"/>
          <a:lstStyle/>
          <a:p>
            <a:pPr marL="0" indent="0" algn="ctr">
              <a:buNone/>
            </a:pPr>
            <a:r>
              <a:rPr lang="en-US" sz="1200" dirty="0">
                <a:solidFill>
                  <a:srgbClr val="030A18"/>
                </a:solidFill>
              </a:rPr>
              <a:t>House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Quick Quiz</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29600" y="274320"/>
            <a:ext cx="548640" cy="548640"/>
          </a:xfrm>
          <a:prstGeom prst="rect">
            <a:avLst/>
          </a:prstGeom>
        </p:spPr>
      </p:pic>
      <p:sp>
        <p:nvSpPr>
          <p:cNvPr id="4" name="Shape 1"/>
          <p:cNvSpPr/>
          <p:nvPr/>
        </p:nvSpPr>
        <p:spPr>
          <a:xfrm>
            <a:off x="365760" y="1554480"/>
            <a:ext cx="4114800" cy="1188720"/>
          </a:xfrm>
          <a:prstGeom prst="roundRect">
            <a:avLst>
              <a:gd name="adj" fmla="val 3846"/>
            </a:avLst>
          </a:prstGeom>
          <a:solidFill>
            <a:srgbClr val="F8F9FB"/>
          </a:solidFill>
          <a:ln w="12700">
            <a:solidFill>
              <a:srgbClr val="F8F9FB"/>
            </a:solidFill>
            <a:prstDash val="solid"/>
          </a:ln>
        </p:spPr>
        <p:txBody>
          <a:bodyPr/>
          <a:lstStyle/>
          <a:p>
            <a:endParaRPr/>
          </a:p>
        </p:txBody>
      </p:sp>
      <p:sp>
        <p:nvSpPr>
          <p:cNvPr id="5" name="Text 2"/>
          <p:cNvSpPr/>
          <p:nvPr/>
        </p:nvSpPr>
        <p:spPr>
          <a:xfrm>
            <a:off x="457200" y="1600200"/>
            <a:ext cx="3931920" cy="1097280"/>
          </a:xfrm>
          <a:prstGeom prst="rect">
            <a:avLst/>
          </a:prstGeom>
          <a:noFill/>
          <a:ln/>
        </p:spPr>
        <p:txBody>
          <a:bodyPr wrap="square" rtlCol="0" anchor="ctr"/>
          <a:lstStyle/>
          <a:p>
            <a:pPr marL="0" indent="0">
              <a:buNone/>
            </a:pPr>
            <a:r>
              <a:rPr lang="en-US" sz="1200" b="1" dirty="0">
                <a:solidFill>
                  <a:srgbClr val="030A18"/>
                </a:solidFill>
              </a:rPr>
              <a:t>Which word is an adjective?
The soft blanket kept me warm.
</a:t>
            </a:r>
            <a:r>
              <a:rPr lang="en-US" sz="1100" dirty="0">
                <a:solidFill>
                  <a:srgbClr val="97B1DF"/>
                </a:solidFill>
              </a:rPr>
              <a:t>A) blanket   B) soft   C) warm</a:t>
            </a:r>
            <a:endParaRPr lang="en-US" sz="1200" dirty="0"/>
          </a:p>
        </p:txBody>
      </p:sp>
      <p:sp>
        <p:nvSpPr>
          <p:cNvPr id="6" name="Shape 3"/>
          <p:cNvSpPr/>
          <p:nvPr/>
        </p:nvSpPr>
        <p:spPr>
          <a:xfrm>
            <a:off x="4754880" y="1554480"/>
            <a:ext cx="4114800" cy="1188720"/>
          </a:xfrm>
          <a:prstGeom prst="roundRect">
            <a:avLst>
              <a:gd name="adj" fmla="val 3846"/>
            </a:avLst>
          </a:prstGeom>
          <a:solidFill>
            <a:srgbClr val="F8F9FB"/>
          </a:solidFill>
          <a:ln w="12700">
            <a:solidFill>
              <a:srgbClr val="F8F9FB"/>
            </a:solidFill>
            <a:prstDash val="solid"/>
          </a:ln>
        </p:spPr>
        <p:txBody>
          <a:bodyPr/>
          <a:lstStyle/>
          <a:p>
            <a:endParaRPr/>
          </a:p>
        </p:txBody>
      </p:sp>
      <p:sp>
        <p:nvSpPr>
          <p:cNvPr id="7" name="Text 4"/>
          <p:cNvSpPr/>
          <p:nvPr/>
        </p:nvSpPr>
        <p:spPr>
          <a:xfrm>
            <a:off x="4846320" y="1600200"/>
            <a:ext cx="3931920" cy="1097280"/>
          </a:xfrm>
          <a:prstGeom prst="rect">
            <a:avLst/>
          </a:prstGeom>
          <a:noFill/>
          <a:ln/>
        </p:spPr>
        <p:txBody>
          <a:bodyPr wrap="square" rtlCol="0" anchor="ctr"/>
          <a:lstStyle/>
          <a:p>
            <a:pPr marL="0" indent="0">
              <a:buNone/>
            </a:pPr>
            <a:r>
              <a:rPr lang="en-US" sz="1200" b="1" dirty="0">
                <a:solidFill>
                  <a:srgbClr val="030A18"/>
                </a:solidFill>
              </a:rPr>
              <a:t>Which word describes the animal?
The tall giraffe ate leaves.
</a:t>
            </a:r>
            <a:r>
              <a:rPr lang="en-US" sz="1100" dirty="0">
                <a:solidFill>
                  <a:srgbClr val="97B1DF"/>
                </a:solidFill>
              </a:rPr>
              <a:t>A) tall   B) ate   C) leaves</a:t>
            </a:r>
            <a:endParaRPr lang="en-US" sz="1200" dirty="0"/>
          </a:p>
        </p:txBody>
      </p:sp>
      <p:sp>
        <p:nvSpPr>
          <p:cNvPr id="8" name="Shape 5"/>
          <p:cNvSpPr/>
          <p:nvPr/>
        </p:nvSpPr>
        <p:spPr>
          <a:xfrm>
            <a:off x="365760" y="2926080"/>
            <a:ext cx="4114800" cy="1188720"/>
          </a:xfrm>
          <a:prstGeom prst="roundRect">
            <a:avLst>
              <a:gd name="adj" fmla="val 3846"/>
            </a:avLst>
          </a:prstGeom>
          <a:solidFill>
            <a:srgbClr val="F8F9FB"/>
          </a:solidFill>
          <a:ln w="12700">
            <a:solidFill>
              <a:srgbClr val="F8F9FB"/>
            </a:solidFill>
            <a:prstDash val="solid"/>
          </a:ln>
        </p:spPr>
        <p:txBody>
          <a:bodyPr/>
          <a:lstStyle/>
          <a:p>
            <a:endParaRPr/>
          </a:p>
        </p:txBody>
      </p:sp>
      <p:sp>
        <p:nvSpPr>
          <p:cNvPr id="9" name="Text 6"/>
          <p:cNvSpPr/>
          <p:nvPr/>
        </p:nvSpPr>
        <p:spPr>
          <a:xfrm>
            <a:off x="457200" y="2971800"/>
            <a:ext cx="3931920" cy="1097280"/>
          </a:xfrm>
          <a:prstGeom prst="rect">
            <a:avLst/>
          </a:prstGeom>
          <a:noFill/>
          <a:ln/>
        </p:spPr>
        <p:txBody>
          <a:bodyPr wrap="square" rtlCol="0" anchor="ctr"/>
          <a:lstStyle/>
          <a:p>
            <a:pPr marL="0" indent="0">
              <a:buNone/>
            </a:pPr>
            <a:r>
              <a:rPr lang="en-US" sz="1200" b="1" dirty="0">
                <a:solidFill>
                  <a:srgbClr val="030A18"/>
                </a:solidFill>
              </a:rPr>
              <a:t>Pick the adjective:
She wore a red hat.
</a:t>
            </a:r>
            <a:r>
              <a:rPr lang="en-US" sz="1100" dirty="0">
                <a:solidFill>
                  <a:srgbClr val="97B1DF"/>
                </a:solidFill>
              </a:rPr>
              <a:t>A) she   B) wore   C) red</a:t>
            </a:r>
            <a:endParaRPr lang="en-US" sz="1200" dirty="0"/>
          </a:p>
        </p:txBody>
      </p:sp>
      <p:sp>
        <p:nvSpPr>
          <p:cNvPr id="10" name="Shape 7"/>
          <p:cNvSpPr/>
          <p:nvPr/>
        </p:nvSpPr>
        <p:spPr>
          <a:xfrm>
            <a:off x="4754880" y="2926080"/>
            <a:ext cx="4114800" cy="1188720"/>
          </a:xfrm>
          <a:prstGeom prst="roundRect">
            <a:avLst>
              <a:gd name="adj" fmla="val 3846"/>
            </a:avLst>
          </a:prstGeom>
          <a:solidFill>
            <a:srgbClr val="F8F9FB"/>
          </a:solidFill>
          <a:ln w="12700">
            <a:solidFill>
              <a:srgbClr val="F8F9FB"/>
            </a:solidFill>
            <a:prstDash val="solid"/>
          </a:ln>
        </p:spPr>
        <p:txBody>
          <a:bodyPr/>
          <a:lstStyle/>
          <a:p>
            <a:endParaRPr/>
          </a:p>
        </p:txBody>
      </p:sp>
      <p:sp>
        <p:nvSpPr>
          <p:cNvPr id="11" name="Text 8"/>
          <p:cNvSpPr/>
          <p:nvPr/>
        </p:nvSpPr>
        <p:spPr>
          <a:xfrm>
            <a:off x="4846320" y="2971800"/>
            <a:ext cx="3931920" cy="1097280"/>
          </a:xfrm>
          <a:prstGeom prst="rect">
            <a:avLst/>
          </a:prstGeom>
          <a:noFill/>
          <a:ln/>
        </p:spPr>
        <p:txBody>
          <a:bodyPr wrap="square" rtlCol="0" anchor="ctr"/>
          <a:lstStyle/>
          <a:p>
            <a:pPr marL="0" indent="0">
              <a:buNone/>
            </a:pPr>
            <a:r>
              <a:rPr lang="en-US" sz="1200" b="1" dirty="0">
                <a:solidFill>
                  <a:srgbClr val="030A18"/>
                </a:solidFill>
              </a:rPr>
              <a:t>Which describes the animal?
The playful kitten chased the yarn.
</a:t>
            </a:r>
            <a:r>
              <a:rPr lang="en-US" sz="1100" dirty="0">
                <a:solidFill>
                  <a:srgbClr val="97B1DF"/>
                </a:solidFill>
              </a:rPr>
              <a:t>A) playful   B) chased   C) yarn</a:t>
            </a:r>
            <a:endParaRPr lang="en-US" sz="1200" dirty="0"/>
          </a:p>
        </p:txBody>
      </p:sp>
      <p:sp>
        <p:nvSpPr>
          <p:cNvPr id="12" name="Text 9"/>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5"/>
              </a:rPr>
              <a:t>[5]</a:t>
            </a:r>
            <a:endParaRPr lang="en-US" sz="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Recap &amp; Key Points</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29600" y="274320"/>
            <a:ext cx="548640" cy="548640"/>
          </a:xfrm>
          <a:prstGeom prst="rect">
            <a:avLst/>
          </a:prstGeom>
        </p:spPr>
      </p:pic>
      <p:sp>
        <p:nvSpPr>
          <p:cNvPr id="4" name="Text 1"/>
          <p:cNvSpPr/>
          <p:nvPr/>
        </p:nvSpPr>
        <p:spPr>
          <a:xfrm>
            <a:off x="365760" y="1645920"/>
            <a:ext cx="8412480" cy="2743200"/>
          </a:xfrm>
          <a:prstGeom prst="rect">
            <a:avLst/>
          </a:prstGeom>
          <a:noFill/>
          <a:ln/>
        </p:spPr>
        <p:txBody>
          <a:bodyPr wrap="square" rtlCol="0" anchor="ctr"/>
          <a:lstStyle/>
          <a:p>
            <a:pPr marL="190500" indent="-190500">
              <a:spcAft>
                <a:spcPts val="360"/>
              </a:spcAft>
              <a:buSzPct val="100000"/>
              <a:buChar char="•"/>
            </a:pPr>
            <a:r>
              <a:rPr lang="en-US" sz="1400" dirty="0">
                <a:solidFill>
                  <a:srgbClr val="030A18"/>
                </a:solidFill>
              </a:rPr>
              <a:t>Adjectives describe nouns: people, animals, places or things.</a:t>
            </a:r>
            <a:endParaRPr lang="en-US" sz="1400" dirty="0"/>
          </a:p>
          <a:p>
            <a:pPr marL="190500" indent="-190500">
              <a:spcAft>
                <a:spcPts val="360"/>
              </a:spcAft>
              <a:buSzPct val="100000"/>
              <a:buChar char="•"/>
            </a:pPr>
            <a:r>
              <a:rPr lang="en-US" sz="1400" dirty="0">
                <a:solidFill>
                  <a:srgbClr val="030A18"/>
                </a:solidFill>
              </a:rPr>
              <a:t>They tell us about how something looks, feels, sounds or behaves.</a:t>
            </a:r>
            <a:endParaRPr lang="en-US" sz="1400" dirty="0"/>
          </a:p>
          <a:p>
            <a:pPr marL="190500" indent="-190500">
              <a:spcAft>
                <a:spcPts val="360"/>
              </a:spcAft>
              <a:buSzPct val="100000"/>
              <a:buChar char="•"/>
            </a:pPr>
            <a:r>
              <a:rPr lang="en-US" sz="1400" dirty="0">
                <a:solidFill>
                  <a:srgbClr val="030A18"/>
                </a:solidFill>
              </a:rPr>
              <a:t>Use one or two adjectives per sentence for clarity.</a:t>
            </a:r>
            <a:endParaRPr lang="en-US" sz="1400" dirty="0"/>
          </a:p>
          <a:p>
            <a:pPr marL="190500" indent="-190500">
              <a:spcAft>
                <a:spcPts val="360"/>
              </a:spcAft>
              <a:buSzPct val="100000"/>
              <a:buChar char="•"/>
            </a:pPr>
            <a:r>
              <a:rPr lang="en-US" sz="1400" dirty="0">
                <a:solidFill>
                  <a:srgbClr val="030A18"/>
                </a:solidFill>
              </a:rPr>
              <a:t>Practice makes perfect – keep describing the world around you!</a:t>
            </a:r>
            <a:endParaRPr lang="en-US" sz="1400" dirty="0"/>
          </a:p>
        </p:txBody>
      </p:sp>
      <p:sp>
        <p:nvSpPr>
          <p:cNvPr id="5" name="Text 2"/>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5"/>
              </a:rPr>
              <a:t>[6]</a:t>
            </a:r>
            <a:r>
              <a:rPr lang="en-US" sz="600" dirty="0">
                <a:solidFill>
                  <a:srgbClr val="000000"/>
                </a:solidFill>
              </a:rPr>
              <a:t> </a:t>
            </a:r>
            <a:r>
              <a:rPr lang="en-US" sz="600" u="sng" dirty="0">
                <a:solidFill>
                  <a:srgbClr val="030A18"/>
                </a:solidFill>
                <a:hlinkClick r:id="rId6"/>
              </a:rPr>
              <a:t>[8]</a:t>
            </a:r>
            <a:r>
              <a:rPr lang="en-US" sz="600" dirty="0">
                <a:solidFill>
                  <a:srgbClr val="000000"/>
                </a:solidFill>
              </a:rPr>
              <a:t> </a:t>
            </a:r>
            <a:r>
              <a:rPr lang="en-US" sz="600" u="sng" dirty="0">
                <a:solidFill>
                  <a:srgbClr val="030A18"/>
                </a:solidFill>
                <a:hlinkClick r:id="rId7"/>
              </a:rPr>
              <a:t>[10]</a:t>
            </a:r>
            <a:endParaRPr lang="en-US" sz="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274320" y="274320"/>
            <a:ext cx="8595360" cy="502920"/>
          </a:xfrm>
          <a:prstGeom prst="rect">
            <a:avLst/>
          </a:prstGeom>
          <a:noFill/>
          <a:ln/>
        </p:spPr>
        <p:txBody>
          <a:bodyPr wrap="square" rtlCol="0" anchor="ctr"/>
          <a:lstStyle/>
          <a:p>
            <a:pPr marL="0" indent="0">
              <a:buNone/>
            </a:pPr>
            <a:r>
              <a:rPr lang="en-US" sz="2400" dirty="0">
                <a:solidFill>
                  <a:srgbClr val="030A18"/>
                </a:solidFill>
                <a:latin typeface="Arial" pitchFamily="34" charset="0"/>
                <a:ea typeface="Arial" pitchFamily="34" charset="-122"/>
                <a:cs typeface="Arial" pitchFamily="34" charset="-120"/>
              </a:rPr>
              <a:t>Homework</a:t>
            </a:r>
            <a:endParaRPr lang="en-US" sz="2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29600" y="274320"/>
            <a:ext cx="548640" cy="548640"/>
          </a:xfrm>
          <a:prstGeom prst="rect">
            <a:avLst/>
          </a:prstGeom>
        </p:spPr>
      </p:pic>
      <p:sp>
        <p:nvSpPr>
          <p:cNvPr id="4" name="Text 1"/>
          <p:cNvSpPr/>
          <p:nvPr/>
        </p:nvSpPr>
        <p:spPr>
          <a:xfrm>
            <a:off x="365760" y="1645920"/>
            <a:ext cx="8412480" cy="2286000"/>
          </a:xfrm>
          <a:prstGeom prst="rect">
            <a:avLst/>
          </a:prstGeom>
          <a:noFill/>
          <a:ln/>
        </p:spPr>
        <p:txBody>
          <a:bodyPr wrap="square" rtlCol="0" anchor="ctr"/>
          <a:lstStyle/>
          <a:p>
            <a:pPr marL="0" indent="0">
              <a:buNone/>
            </a:pPr>
            <a:r>
              <a:rPr lang="en-US" sz="1400" dirty="0">
                <a:solidFill>
                  <a:srgbClr val="030A18"/>
                </a:solidFill>
              </a:rPr>
              <a:t>1. Identify the adjective in each of five sentences from your worksheet.
2. Write three new sentences using adjectives to describe nouns.
3. Bring your work to the next class to share your descriptive ideas.</a:t>
            </a:r>
            <a:endParaRPr lang="en-US" sz="1400" dirty="0"/>
          </a:p>
        </p:txBody>
      </p:sp>
      <p:sp>
        <p:nvSpPr>
          <p:cNvPr id="5" name="Text 2"/>
          <p:cNvSpPr/>
          <p:nvPr/>
        </p:nvSpPr>
        <p:spPr>
          <a:xfrm>
            <a:off x="274320" y="4777740"/>
            <a:ext cx="8595360" cy="228600"/>
          </a:xfrm>
          <a:prstGeom prst="rect">
            <a:avLst/>
          </a:prstGeom>
          <a:noFill/>
          <a:ln/>
        </p:spPr>
        <p:txBody>
          <a:bodyPr wrap="square" rtlCol="0" anchor="ctr"/>
          <a:lstStyle/>
          <a:p>
            <a:pPr marL="0" indent="0">
              <a:buNone/>
            </a:pPr>
            <a:r>
              <a:rPr lang="en-US" sz="600" u="sng" dirty="0">
                <a:solidFill>
                  <a:srgbClr val="030A18"/>
                </a:solidFill>
                <a:hlinkClick r:id="rId5"/>
              </a:rPr>
              <a:t>[10]</a:t>
            </a:r>
            <a:endParaRPr lang="en-US" sz="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601</Words>
  <Application>Microsoft Office PowerPoint</Application>
  <PresentationFormat>On-screen Show (16:9)</PresentationFormat>
  <Paragraphs>87</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Jacob Maslow</cp:lastModifiedBy>
  <cp:revision>2</cp:revision>
  <dcterms:created xsi:type="dcterms:W3CDTF">2025-08-12T10:23:03Z</dcterms:created>
  <dcterms:modified xsi:type="dcterms:W3CDTF">2025-08-12T10:35:58Z</dcterms:modified>
</cp:coreProperties>
</file>