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9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782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21kschool.com/us/blog/the-importance-of-grammar-in-english-language/#:~:text=Good%20grammar%20also%20helps%20the,was%20passed%20in%20the%20notice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21kschool.com/us/blog/the-importance-of-grammar-in-english-language/#:~:text=English%20Grammar%20refers%20to%20the,is%20intended%20to%20be%20understoo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hyperlink" Target="https://www.englishclub.com/grammar/faq/12-rules-grammar.php#:~:text=1,the%20noun%20is%20usually%20implied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hyperlink" Target="https://www.21kschool.com/us/blog/the-importance-of-grammar-in-english-language/#:~:text=Good%20grammar%20also%20helps%20the,was%20passed%20in%20the%20notice" TargetMode="External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ishclub.com/grammar/faq/12-rules-grammar.php#:~:text=1,the%20noun%20is%20usually%20implie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ebapps.towson.edu/ows/sub-verb.htm#:~:text=Subjects%20%20and%20%202,verb%20must%20also%20be%20plura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ishclub.com/grammar/faq/12-rules-grammar.php#:~:text=7,the%20timeframe%20of%20the%20sentenc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vaia.com/en-us/explanations/english/syntax/subject-verb-object/#:~:text=Subject%20Verb%20Object%20,takeaways" TargetMode="External"/><Relationship Id="rId4" Type="http://schemas.openxmlformats.org/officeDocument/2006/relationships/hyperlink" Target="https://www.butte.edu/departments/cas/tipsheets/grammar/consistent_verb.html#:~:text=Clearly%2C%20intentionally%20shifting%20verb%20tenses,to%20see%20something%20like%20thi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tte.edu/departments/cas/tipsheets/grammar/articles.html#:~:text=In%20English%20there%20are%20three,before%20a%20noun%20that%20i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nglishclub.com/grammar/faq/12-rules-grammar.php#:~:text=6,position%20varies%20depending%20on%20typ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www.lbcc.edu/sites/main/files/file-attachments/beingconsistent_pov.pdf#:~:text=Point%20of%20view%20is%20the,point%20of%20view%20to%20anoth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riting-center.phsc.edu/grammar/sentence-structure/sentences/parts-speech/prepositions#:~:text=Prepositions%20are%20words%20that%20position,and%20show%20relationships%20between%20thing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tte.edu/departments/cas/tipsheets/grammar/sentence_structure.html#:~:text=The%20two%20most%20basic%20parts,are%20the%20subject%20and%20predicat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utte.edu/departments/cas/tipsheets/grammar/run_ons.html#:~:text=Run,comma%20and%20no%20coordinating%20conjunctio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www.lbcc.edu/sites/main/files/file-attachments/beingconsistent_pov.pdf#:~:text=Point%20of%20view%20is%20the,point%20of%20view%20to%20anoth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urses.lumenlearning.com/suny-mcc-styleguide/chapter/15-4-avoiding-misplaced-modifiers-dangling-modifiers-and-split-infinitives/#:~:text=The%20easiest%20way%20to%20clarify,or%20after%20the%20modified%20wor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https://webapps.towson.edu/ows/sub-verb.htm#:~:text=Subjects%20%20and%20%202,verb%20must%20also%20be%20plura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nglishclub.com/grammar/faq/12-rules-grammar.php#:~:text=1,the%20noun%20is%20usually%20implied" TargetMode="Externa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tte.edu/departments/cas/tipsheets/grammar/sentence_structure.html#:~:text=The%20two%20most%20basic%20parts,are%20the%20subject%20and%20predicat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ebapps.towson.edu/ows/sub-verb.htm#:~:text=Subjects%20%20and%20%202,verb%20must%20also%20be%20plura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https://www.butte.edu/departments/cas/tipsheets/grammar/sentence_structure.html#:~:text=The%20two%20most%20basic%20parts,are%20the%20subject%20and%20predicat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21kschool.com/us/blog/the-importance-of-grammar-in-english-language/#:~:text=Good%20grammar%20also%20helps%20the,was%20passed%20in%20the%20notice" TargetMode="External"/><Relationship Id="rId4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21kschool.com/us/blog/the-importance-of-grammar-in-english-language/#:~:text=Good%20grammar%20also%20helps%20the,was%20passed%20in%20the%20notice" TargetMode="External"/><Relationship Id="rId5" Type="http://schemas.openxmlformats.org/officeDocument/2006/relationships/hyperlink" Target="https://www.21kschool.com/us/blog/the-importance-of-grammar-in-english-language/#:~:text=English%20Grammar%20refers%20to%20the,is%20intended%20to%20be%20understood" TargetMode="External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cached_assets_used/teacher_blackboard.png"/>
          <p:cNvPicPr>
            <a:picLocks noChangeAspect="1"/>
          </p:cNvPicPr>
          <p:nvPr/>
        </p:nvPicPr>
        <p:blipFill>
          <a:blip r:embed="rId3"/>
          <a:srcRect t="15122" b="15122"/>
          <a:stretch/>
        </p:blipFill>
        <p:spPr>
          <a:xfrm>
            <a:off x="4572000" y="914400"/>
            <a:ext cx="4389120" cy="34747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16459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12 Basic Rules of Grammar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365760" y="256032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to write clearly and correctly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365760" y="402336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p:pic>
        <p:nvPicPr>
          <p:cNvPr id="7" name="Picture 6" descr="A black and yellow logo&#10;&#10;AI-generated content may be incorrect.">
            <a:extLst>
              <a:ext uri="{FF2B5EF4-FFF2-40B4-BE49-F238E27FC236}">
                <a16:creationId xmlns:a16="http://schemas.microsoft.com/office/drawing/2014/main" id="{3046EED6-99C1-7B4F-F469-EDEA5EE66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43" y="308991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Grammar?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206240" cy="2377440"/>
          </a:xfrm>
          <a:prstGeom prst="roundRect">
            <a:avLst>
              <a:gd name="adj" fmla="val 1923"/>
            </a:avLst>
          </a:prstGeom>
          <a:solidFill>
            <a:srgbClr val="F5F5F5"/>
          </a:solidFill>
          <a:ln w="12700">
            <a:solidFill>
              <a:srgbClr val="F5F5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38404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Definition
</a:t>
            </a:r>
            <a:r>
              <a:rPr lang="en-US" sz="1200" dirty="0">
                <a:solidFill>
                  <a:srgbClr val="030A18"/>
                </a:solidFill>
              </a:rPr>
              <a:t>Grammar is the system of rules that structures sentences in the English language, laying the foundation for communication.
</a:t>
            </a:r>
            <a:r>
              <a:rPr lang="en-US" sz="1600" b="1" dirty="0">
                <a:solidFill>
                  <a:srgbClr val="030A18"/>
                </a:solidFill>
              </a:rPr>
              <a:t>Why it matters
</a:t>
            </a:r>
            <a:r>
              <a:rPr lang="en-US" sz="1200" dirty="0">
                <a:solidFill>
                  <a:srgbClr val="030A18"/>
                </a:solidFill>
              </a:rPr>
              <a:t>Good grammar helps you convey ideas clearly and ensures your listener or reader understands you as intended.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937760" y="1188720"/>
            <a:ext cx="3657600" cy="1097280"/>
          </a:xfrm>
          <a:prstGeom prst="roundRect">
            <a:avLst>
              <a:gd name="adj" fmla="val 4167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0640" y="14630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0" y="1417320"/>
            <a:ext cx="2926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Correct
</a:t>
            </a:r>
            <a:r>
              <a:rPr lang="en-US" sz="1200" dirty="0">
                <a:solidFill>
                  <a:srgbClr val="030A18"/>
                </a:solidFill>
              </a:rPr>
              <a:t>Let's eat, Grandma!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937760" y="2468880"/>
            <a:ext cx="3657600" cy="1097280"/>
          </a:xfrm>
          <a:prstGeom prst="roundRect">
            <a:avLst>
              <a:gd name="adj" fmla="val 4167"/>
            </a:avLst>
          </a:prstGeom>
          <a:solidFill>
            <a:srgbClr val="FDEDEC"/>
          </a:solidFill>
          <a:ln w="12700">
            <a:solidFill>
              <a:srgbClr val="FDEDEC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20640" y="274320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486400" y="2651760"/>
            <a:ext cx="2926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Incorrect
</a:t>
            </a:r>
            <a:r>
              <a:rPr lang="en-US" sz="1200" dirty="0">
                <a:solidFill>
                  <a:srgbClr val="030A18"/>
                </a:solidFill>
              </a:rPr>
              <a:t>Let's eat Grandma!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7"/>
              </a:rPr>
              <a:t>[1]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8"/>
              </a:rPr>
              <a:t>[2]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9"/>
              </a:rPr>
              <a:t>[3]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Objectives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1463040"/>
            <a:ext cx="320040" cy="3200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13716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30A18"/>
                </a:solidFill>
              </a:rPr>
              <a:t>Understand 12 foundational grammar rules</a:t>
            </a:r>
            <a:endParaRPr lang="en-US" sz="1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640" y="2011680"/>
            <a:ext cx="320040" cy="3200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05840" y="192024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30A18"/>
                </a:solidFill>
              </a:rPr>
              <a:t>Spot and fix common mistakes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640" y="2560320"/>
            <a:ext cx="320040" cy="3200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05840" y="246888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30A18"/>
                </a:solidFill>
              </a:rPr>
              <a:t>Practice with examples and a short quiz</a:t>
            </a:r>
            <a:endParaRPr lang="en-US" sz="13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" y="3108960"/>
            <a:ext cx="320040" cy="32004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005840" y="30175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30A18"/>
                </a:solidFill>
              </a:rPr>
              <a:t>Use grammar rules in your own writing</a:t>
            </a:r>
            <a:endParaRPr lang="en-US" sz="1300" dirty="0"/>
          </a:p>
        </p:txBody>
      </p:sp>
      <p:sp>
        <p:nvSpPr>
          <p:cNvPr id="11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11"/>
              </a:rPr>
              <a:t>[4]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1–2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DF5E6"/>
          </a:solidFill>
          <a:ln w="12700">
            <a:solidFill>
              <a:srgbClr val="FDF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Capitalization &amp; Punctuation
</a:t>
            </a:r>
            <a:r>
              <a:rPr lang="en-US" sz="1200" dirty="0">
                <a:solidFill>
                  <a:srgbClr val="030A18"/>
                </a:solidFill>
              </a:rPr>
              <a:t>Start every sentence and proper noun with a capital letter. End sentences with a period, question mark, or exclamation point.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Yesterday, I went to Paris.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yesterday i went to paris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75488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E8F6F3"/>
          </a:solidFill>
          <a:ln w="12700">
            <a:solidFill>
              <a:srgbClr val="E8F6F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Subject–Verb Agreement
</a:t>
            </a:r>
            <a:r>
              <a:rPr lang="en-US" sz="1200" dirty="0">
                <a:solidFill>
                  <a:srgbClr val="030A18"/>
                </a:solidFill>
              </a:rPr>
              <a:t>Match the verb's number to its subject: singular subjects take singular verbs; plural subjects take plural verbs.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The dogs bark loudly.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The dogs barks loudly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3"/>
              </a:rPr>
              <a:t>[5]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4"/>
              </a:rPr>
              <a:t>[6]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3–4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EBF5FB"/>
          </a:solidFill>
          <a:ln w="12700">
            <a:solidFill>
              <a:srgbClr val="EBF5F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Verb Tense Consistency
</a:t>
            </a:r>
            <a:r>
              <a:rPr lang="en-US" sz="1200" dirty="0">
                <a:solidFill>
                  <a:srgbClr val="030A18"/>
                </a:solidFill>
              </a:rPr>
              <a:t>Keep your verbs in the same tense when describing actions that occur in the same time frame. Sudden shifts confuse readers.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She studied and then took the exam.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She studied and then takes the exam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75488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DF2F8"/>
          </a:solidFill>
          <a:ln w="12700">
            <a:solidFill>
              <a:srgbClr val="FDF2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Word Order (S‑V‑O)
</a:t>
            </a:r>
            <a:r>
              <a:rPr lang="en-US" sz="1200" dirty="0">
                <a:solidFill>
                  <a:srgbClr val="030A18"/>
                </a:solidFill>
              </a:rPr>
              <a:t>English sentences usually follow the Subject–Verb–Object order. Put the subject first, then the action, followed by the thing acted on.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We read books.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Read we books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3"/>
              </a:rPr>
              <a:t>[7]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4"/>
              </a:rPr>
              <a:t>[8]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5"/>
              </a:rPr>
              <a:t>[9]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5–6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FF9E6"/>
          </a:solidFill>
          <a:ln w="12700">
            <a:solidFill>
              <a:srgbClr val="FFF9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Article Use
</a:t>
            </a:r>
            <a:r>
              <a:rPr lang="en-US" sz="1200" dirty="0">
                <a:solidFill>
                  <a:srgbClr val="030A18"/>
                </a:solidFill>
              </a:rPr>
              <a:t>Use 'a' or 'an' with singular count nouns when the identity is unknown; use 'the' when the noun is specific.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I saw a dog in the park.
The dog barked at me.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I saw dog in park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75488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0F8FF"/>
          </a:solidFill>
          <a:ln w="12700">
            <a:solidFill>
              <a:srgbClr val="F0F8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Adjective &amp; Adverb Use
</a:t>
            </a:r>
            <a:r>
              <a:rPr lang="en-US" sz="1200" dirty="0">
                <a:solidFill>
                  <a:srgbClr val="030A18"/>
                </a:solidFill>
              </a:rPr>
              <a:t>Adjectives describe nouns; adverbs describe verbs, adjectives, or other adverbs. Be sure to use the right form.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He is a quick runner.
He runs quickly.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He runs quick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3"/>
              </a:rPr>
              <a:t>[10]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4"/>
              </a:rPr>
              <a:t>[11]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7–8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EAF2F8"/>
          </a:solidFill>
          <a:ln w="12700">
            <a:solidFill>
              <a:srgbClr val="EAF2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Pronoun Clarity
</a:t>
            </a:r>
            <a:r>
              <a:rPr lang="en-US" sz="1200" dirty="0">
                <a:solidFill>
                  <a:srgbClr val="030A18"/>
                </a:solidFill>
              </a:rPr>
              <a:t>Choose pronouns that clearly refer to a specific noun and that agree in number and gender. Avoid ambiguous references.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Mary and Tom forgot their books.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Mary and Tom forgot her books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75488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DF7E3"/>
          </a:solidFill>
          <a:ln w="12700">
            <a:solidFill>
              <a:srgbClr val="FDF7E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Preposition Usage
</a:t>
            </a:r>
            <a:r>
              <a:rPr lang="en-US" sz="1200" dirty="0">
                <a:solidFill>
                  <a:srgbClr val="030A18"/>
                </a:solidFill>
              </a:rPr>
              <a:t>Prepositions show relationships in time, space, and direction. Use the correct preposition for the relationship you intend.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The cat is under the table.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The cat is in the table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3"/>
              </a:rPr>
              <a:t>[12]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4"/>
              </a:rPr>
              <a:t>[13]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9–10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FF3E0"/>
          </a:solidFill>
          <a:ln w="12700">
            <a:solidFill>
              <a:srgbClr val="FFF3E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Sentence Completeness
</a:t>
            </a:r>
            <a:r>
              <a:rPr lang="en-US" sz="1200" dirty="0">
                <a:solidFill>
                  <a:srgbClr val="030A18"/>
                </a:solidFill>
              </a:rPr>
              <a:t>Every complete sentence must have a subject (doer) and a predicate (verb and what follows) and express a complete thought.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The sun rises.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Running down the street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75488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DEDEC"/>
          </a:solidFill>
          <a:ln w="12700">
            <a:solidFill>
              <a:srgbClr val="FDED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Avoiding Run‑Ons
</a:t>
            </a:r>
            <a:r>
              <a:rPr lang="en-US" sz="1200" dirty="0">
                <a:solidFill>
                  <a:srgbClr val="030A18"/>
                </a:solidFill>
              </a:rPr>
              <a:t>Do not join independent clauses with only a comma. Use a conjunction, semicolon, or period to separate complete thoughts.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I enjoy swimming, and my brother likes hiking.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I enjoy swimming, my brother likes hiking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3"/>
              </a:rPr>
              <a:t>[14]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4"/>
              </a:rPr>
              <a:t>[15]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11–12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EAF7E0"/>
          </a:solidFill>
          <a:ln w="12700">
            <a:solidFill>
              <a:srgbClr val="EAF7E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Consistent Point of View
</a:t>
            </a:r>
            <a:r>
              <a:rPr lang="en-US" sz="1200" dirty="0">
                <a:solidFill>
                  <a:srgbClr val="030A18"/>
                </a:solidFill>
              </a:rPr>
              <a:t>Stick to the same person (first, second, third) throughout a sentence or paragraph. Shifts confuse readers.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I enjoy reading because it relaxes me.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I enjoy reading because it relaxes you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754880" y="1371600"/>
            <a:ext cx="4023360" cy="3291840"/>
          </a:xfrm>
          <a:prstGeom prst="roundRect">
            <a:avLst>
              <a:gd name="adj" fmla="val 1389"/>
            </a:avLst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0" y="1554480"/>
            <a:ext cx="36576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Modifier Placement
</a:t>
            </a:r>
            <a:r>
              <a:rPr lang="en-US" sz="1200" dirty="0">
                <a:solidFill>
                  <a:srgbClr val="030A18"/>
                </a:solidFill>
              </a:rPr>
              <a:t>Place modifiers next to the words they describe to avoid confusion or ambiguity.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With the telescope, I saw the man.
</a:t>
            </a: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I saw the man with the telescope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3"/>
              </a:rPr>
              <a:t>[16]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4"/>
              </a:rPr>
              <a:t>[17]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Practice: Fix the Sentences</a:t>
            </a:r>
            <a:endParaRPr lang="en-US" sz="2400" dirty="0"/>
          </a:p>
        </p:txBody>
      </p:sp>
      <p:pic>
        <p:nvPicPr>
          <p:cNvPr id="3" name="Image 0" descr="/home/oai/share/ac8599c6-5619-440a-b746-9f309578a86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280" y="1371600"/>
            <a:ext cx="2072640" cy="310896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6320" y="1508760"/>
            <a:ext cx="228600" cy="228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20640" y="1463040"/>
            <a:ext cx="4023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the cat sleep on the mat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The cat sleeps on the mat.</a:t>
            </a:r>
            <a:endParaRPr lang="en-US" sz="1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6320" y="2331720"/>
            <a:ext cx="228600" cy="2286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120640" y="2286000"/>
            <a:ext cx="4023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we was running in the park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We were running in the park.</a:t>
            </a:r>
            <a:endParaRPr lang="en-US" sz="1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6320" y="3154680"/>
            <a:ext cx="228600" cy="22860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120640" y="3108960"/>
            <a:ext cx="4023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Incorrect: </a:t>
            </a:r>
            <a:r>
              <a:rPr lang="en-US" sz="1200" dirty="0">
                <a:solidFill>
                  <a:srgbClr val="030A18"/>
                </a:solidFill>
              </a:rPr>
              <a:t>He walk to school he forgot his bag
</a:t>
            </a:r>
            <a:r>
              <a:rPr lang="en-US" sz="1200" b="1" dirty="0">
                <a:solidFill>
                  <a:srgbClr val="3A9141"/>
                </a:solidFill>
              </a:rPr>
              <a:t>Correct: </a:t>
            </a:r>
            <a:r>
              <a:rPr lang="en-US" sz="1200" dirty="0">
                <a:solidFill>
                  <a:srgbClr val="030A18"/>
                </a:solidFill>
              </a:rPr>
              <a:t>He walked to school. He forgot his bag.</a:t>
            </a:r>
            <a:endParaRPr lang="en-US" sz="1200" dirty="0"/>
          </a:p>
        </p:txBody>
      </p:sp>
      <p:sp>
        <p:nvSpPr>
          <p:cNvPr id="10" name="Text 4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6"/>
              </a:rPr>
              <a:t>[18]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7"/>
              </a:rPr>
              <a:t>[19]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Quiz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1. Which sentence is complete?
</a:t>
            </a:r>
            <a:r>
              <a:rPr lang="en-US" sz="1200" dirty="0">
                <a:solidFill>
                  <a:srgbClr val="030A18"/>
                </a:solidFill>
              </a:rPr>
              <a:t>A) Walking to the bus stop.
B) The dog barked.
C) Because she was late.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37760" y="201168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2. Choose the correct verb form:
</a:t>
            </a:r>
            <a:r>
              <a:rPr lang="en-US" sz="1200" dirty="0">
                <a:solidFill>
                  <a:srgbClr val="030A18"/>
                </a:solidFill>
              </a:rPr>
              <a:t>A) He go to school
B) He goes to school
C) He going to school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65176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3. Select the properly punctuated sentence:
</a:t>
            </a:r>
            <a:r>
              <a:rPr lang="en-US" sz="1200" dirty="0">
                <a:solidFill>
                  <a:srgbClr val="030A18"/>
                </a:solidFill>
              </a:rPr>
              <a:t>A) Where are you
B) Where are you?
C) Where are you!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937760" y="329184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4. Pick the correct article:
</a:t>
            </a:r>
            <a:r>
              <a:rPr lang="en-US" sz="1200" dirty="0">
                <a:solidFill>
                  <a:srgbClr val="030A18"/>
                </a:solidFill>
              </a:rPr>
              <a:t>A) She bought an umbrella
B) She bought the umbrella
C) She bought umbrella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393192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5. Which sentence uses pronouns correctly?
</a:t>
            </a:r>
            <a:r>
              <a:rPr lang="en-US" sz="1200" dirty="0">
                <a:solidFill>
                  <a:srgbClr val="030A18"/>
                </a:solidFill>
              </a:rPr>
              <a:t>A) Everyone should bring their book
B) Everyone should bring his book
C) Everyone should bring them book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4572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5A5A"/>
                </a:solidFill>
              </a:rPr>
              <a:t>Discuss your answers with a partner or self‑check after class.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3"/>
              </a:rPr>
              <a:t>[20]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4"/>
              </a:rPr>
              <a:t>[21]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Worksheet &amp; Lesson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5029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Work in pairs to complete the worksheet.
</a:t>
            </a:r>
            <a:r>
              <a:rPr lang="en-US" sz="1200" b="1" dirty="0">
                <a:solidFill>
                  <a:srgbClr val="030A18"/>
                </a:solidFill>
              </a:rPr>
              <a:t>Download: </a:t>
            </a:r>
            <a:r>
              <a:rPr lang="en-US" sz="1200" u="sng" dirty="0">
                <a:solidFill>
                  <a:srgbClr val="4472C4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Grammar Worksheet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The worksheet reinforces today’s rules through short exercises. At the end of class, review your answers together.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2160" y="1645920"/>
            <a:ext cx="457200" cy="4572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2160" y="2377440"/>
            <a:ext cx="457200" cy="4572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00800" y="16459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Download the worksheet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400800" y="23774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Work in pairs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852160" y="31089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Remember: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852160" y="35661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Complete the quiz before leaving class.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Turn in your worksheet at the next session.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Bring questions to the FAQ slide.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7"/>
              </a:rPr>
              <a:t>[22]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Questions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1554480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1463040"/>
            <a:ext cx="758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Do I have to memorise all the rules?
</a:t>
            </a:r>
            <a:r>
              <a:rPr lang="en-US" sz="1200" dirty="0">
                <a:solidFill>
                  <a:srgbClr val="030A18"/>
                </a:solidFill>
              </a:rPr>
              <a:t>Memorization helps, but practice makes them stick. Focus on understanding and applying the rules as you write.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2560320"/>
            <a:ext cx="365760" cy="3657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97280" y="2468880"/>
            <a:ext cx="758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Why are there so many exceptions?
</a:t>
            </a:r>
            <a:r>
              <a:rPr lang="en-US" sz="1200" dirty="0">
                <a:solidFill>
                  <a:srgbClr val="030A18"/>
                </a:solidFill>
              </a:rPr>
              <a:t>English borrows from many languages, so its patterns aren’t always perfect. Learn the rules first, then explore exceptions.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3566160"/>
            <a:ext cx="365760" cy="3657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97280" y="3474720"/>
            <a:ext cx="758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What if I make a mistake?
</a:t>
            </a:r>
            <a:r>
              <a:rPr lang="en-US" sz="1200" dirty="0">
                <a:solidFill>
                  <a:srgbClr val="030A18"/>
                </a:solidFill>
              </a:rPr>
              <a:t>Mistakes are part of learning. Identify them, correct them, and you’ll improve your communication skills.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5"/>
              </a:rPr>
              <a:t>[23]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&amp; Wrap‑Up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64592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Key Takeaways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Grammar provides the structure to communicate clearly.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Remember the 12 rules: capitalisation, punctuation, agreement, tenses, word order, articles, modifiers, etc.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Practice often – read, write, and edit your work.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361188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Ask questions if you’re unsure and review these slides as needed.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42976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Homework: </a:t>
            </a:r>
            <a:r>
              <a:rPr lang="en-US" sz="1200" dirty="0">
                <a:solidFill>
                  <a:srgbClr val="030A18"/>
                </a:solidFill>
              </a:rPr>
              <a:t>Write five original sentences using at least three of the grammar rules covered today.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15544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4472C4"/>
                </a:solidFill>
                <a:hlinkClick r:id="rId5"/>
              </a:rPr>
              <a:t>[24]</a:t>
            </a:r>
            <a:r>
              <a:rPr lang="en-US" sz="600" dirty="0">
                <a:solidFill>
                  <a:srgbClr val="000000"/>
                </a:solidFill>
              </a:rPr>
              <a:t>   </a:t>
            </a:r>
            <a:r>
              <a:rPr lang="en-US" sz="600" u="sng" dirty="0">
                <a:solidFill>
                  <a:srgbClr val="4472C4"/>
                </a:solidFill>
                <a:hlinkClick r:id="rId6"/>
              </a:rPr>
              <a:t>[25]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1229</Words>
  <Application>Microsoft Office PowerPoint</Application>
  <PresentationFormat>On-screen Show (16:9)</PresentationFormat>
  <Paragraphs>88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2</cp:revision>
  <dcterms:created xsi:type="dcterms:W3CDTF">2025-07-23T22:25:38Z</dcterms:created>
  <dcterms:modified xsi:type="dcterms:W3CDTF">2025-07-23T22:30:41Z</dcterms:modified>
</cp:coreProperties>
</file>