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9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12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lainy.com/why-is-grammar-important/#:~:text=People%20Will%20Understand%20You%20Better" TargetMode="External"/><Relationship Id="rId5" Type="http://schemas.openxmlformats.org/officeDocument/2006/relationships/hyperlink" Target="https://www.advisoryexcellence.com/top-reasons-why-good-grammar-is-important-in-communication/#:~:text=,or%20Break%20a%20First%20Impression" TargetMode="Externa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genieacademy.com/blog/the-importance-of-grammar-the-building-blocks-of-reading-comprehension#:~:text=rules%2C%20can%20be%20challenging,Gramma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21kschool.com/us/blog/the-importance-of-grammar-in-english-language/#:~:text=Grammar%20not%20only%20helps%20in,crucial%20role%20in%20reading%20comprehension" TargetMode="External"/><Relationship Id="rId5" Type="http://schemas.openxmlformats.org/officeDocument/2006/relationships/hyperlink" Target="https://blainy.com/why-is-grammar-important/#:~:text=People%20Will%20Understand%20You%20Better" TargetMode="Externa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21kschool.com/us/blog/the-importance-of-grammar-in-english-language/#:~:text=5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www.21kschool.com/us/blog/the-importance-of-grammar-in-english-language/#:~:text=Grammar%20not%20only%20helps%20in,crucial%20role%20in%20reading%20comprehens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enieacademy.com/blog/the-importance-of-grammar-the-building-blocks-of-reading-comprehension#:~:text=Understanding%20the%20proper%20use%20of,having%20the%20tools%20of%20proper" TargetMode="External"/><Relationship Id="rId5" Type="http://schemas.openxmlformats.org/officeDocument/2006/relationships/hyperlink" Target="https://www.genieacademy.com/blog/the-importance-of-grammar-the-building-blocks-of-reading-comprehension#:~:text=rules%2C%20can%20be%20challenging,Grammar" TargetMode="Externa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24e36283-9e5d-4961-82b9-784799d41284.png"/>
          <p:cNvPicPr>
            <a:picLocks noChangeAspect="1"/>
          </p:cNvPicPr>
          <p:nvPr/>
        </p:nvPicPr>
        <p:blipFill>
          <a:blip r:embed="rId3"/>
          <a:srcRect l="5556" r="5556"/>
          <a:stretch/>
        </p:blipFill>
        <p:spPr>
          <a:xfrm>
            <a:off x="5029200" y="1028700"/>
            <a:ext cx="41148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37160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Grammar Matters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57200" y="228600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Reasons to Use It Every Day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429768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97F7F2DE-E80D-6EA1-7C5F-B0CA5780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90703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Grammar?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Grammar is the set of rules that control how sentences are formed.
</a:t>
            </a:r>
            <a:r>
              <a:rPr lang="en-US" sz="1200" dirty="0">
                <a:solidFill>
                  <a:srgbClr val="030A18"/>
                </a:solidFill>
              </a:rPr>
              <a:t>These rules cover spelling, punctuation, sentence structure and parts of speech.
They help us write and speak clearly.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0" y="1645920"/>
            <a:ext cx="1645920" cy="548640"/>
          </a:xfrm>
          <a:prstGeom prst="roundRect">
            <a:avLst>
              <a:gd name="adj" fmla="val 13333"/>
            </a:avLst>
          </a:prstGeom>
          <a:solidFill>
            <a:srgbClr val="FFFDE7"/>
          </a:solidFill>
          <a:ln w="12700">
            <a:solidFill>
              <a:srgbClr val="B0BE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0" y="164592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Spelling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7360920" y="1645920"/>
            <a:ext cx="1645920" cy="54864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12700">
            <a:solidFill>
              <a:srgbClr val="B0BE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360920" y="164592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Punctuation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0" y="2560320"/>
            <a:ext cx="1645920" cy="548640"/>
          </a:xfrm>
          <a:prstGeom prst="roundRect">
            <a:avLst>
              <a:gd name="adj" fmla="val 13333"/>
            </a:avLst>
          </a:prstGeom>
          <a:solidFill>
            <a:srgbClr val="E3F2FD"/>
          </a:solidFill>
          <a:ln w="12700">
            <a:solidFill>
              <a:srgbClr val="B0BE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0" y="256032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Sentence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Structure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60920" y="2560320"/>
            <a:ext cx="1645920" cy="548640"/>
          </a:xfrm>
          <a:prstGeom prst="roundRect">
            <a:avLst>
              <a:gd name="adj" fmla="val 13333"/>
            </a:avLst>
          </a:prstGeom>
          <a:solidFill>
            <a:srgbClr val="FCE4EC"/>
          </a:solidFill>
          <a:ln w="12700">
            <a:solidFill>
              <a:srgbClr val="B0BE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360920" y="256032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Parts of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030A18"/>
                </a:solidFill>
              </a:rPr>
              <a:t>Speech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Does Grammar Matter?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37160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88720" y="1280160"/>
            <a:ext cx="7315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Would you trust a job application with mistakes?
Have you ever misunderstood a message because of grammar?
</a:t>
            </a:r>
            <a:r>
              <a:rPr lang="en-US" sz="1200" dirty="0">
                <a:solidFill>
                  <a:srgbClr val="030A18"/>
                </a:solidFill>
              </a:rPr>
              <a:t>In the next slides we'll explore 10 reasons grammar matters in writing, speaking and daily life.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[3]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Clarity &amp; Understanding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F3F7FB"/>
          </a:solidFill>
          <a:ln w="12700">
            <a:solidFill>
              <a:srgbClr val="DCE2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Clear communication ensures your reader understands your message and prevents misunderstandings.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Proper grammar helps readers follow the relationships between ideas and improves comprehension.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[5]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[6]</a:t>
            </a:r>
            <a:r>
              <a:rPr lang="en-US" sz="600" u="sng" dirty="0">
                <a:solidFill>
                  <a:srgbClr val="0070C0"/>
                </a:solidFill>
                <a:hlinkClick r:id="rId7"/>
              </a:rPr>
              <a:t>[7]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Credibility &amp; First Impressions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F2F6F0"/>
          </a:solidFill>
          <a:ln w="12700">
            <a:solidFill>
              <a:srgbClr val="D0D8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Good grammar makes you appear professional, trustworthy and competent.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Mistakes on resumes, job applications or essays damage first impressions and cost opportunities.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Clear language makes you more likeable and credible to others.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&amp; Expression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F5F3E6"/>
          </a:solidFill>
          <a:ln w="12700">
            <a:solidFill>
              <a:srgbClr val="DAD4C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Grammar helps you express ideas clearly and makes writing easy to read.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Correct sentences make you more persuasive and likeable to your audience.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Learning grammar rules improves your writing skills and helps you share complex ideas effectively.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Learning &amp; Reading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E8F0FE"/>
          </a:solidFill>
          <a:ln w="12700">
            <a:solidFill>
              <a:srgbClr val="C5D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Understanding grammar gives you tools to decode sentences and improve reading comprehension.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Knowing grammar rules helps when learning new languages and communicating across cultures.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Mastery of grammar builds confidence when speaking and writing.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070C0"/>
                </a:solidFill>
                <a:hlinkClick r:id="rId5"/>
              </a:rPr>
              <a:t>[17]</a:t>
            </a:r>
            <a:r>
              <a:rPr lang="en-US" sz="600" u="sng" dirty="0">
                <a:solidFill>
                  <a:srgbClr val="0070C0"/>
                </a:solidFill>
                <a:hlinkClick r:id="rId6"/>
              </a:rPr>
              <a:t>[18]</a:t>
            </a:r>
            <a:r>
              <a:rPr lang="en-US" sz="600" u="sng" dirty="0">
                <a:solidFill>
                  <a:srgbClr val="0070C0"/>
                </a:solidFill>
                <a:hlinkClick r:id="rId7"/>
              </a:rPr>
              <a:t>[19]</a:t>
            </a:r>
            <a:r>
              <a:rPr lang="en-US" sz="600" u="sng" dirty="0">
                <a:solidFill>
                  <a:srgbClr val="0070C0"/>
                </a:solidFill>
                <a:hlinkClick r:id="rId8"/>
              </a:rPr>
              <a:t>[20]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Success &amp; Career Skills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F4EFFD"/>
          </a:solidFill>
          <a:ln w="12700">
            <a:solidFill>
              <a:srgbClr val="D8CC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Strong grammar leads to better grades on essays, tests and assignments.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Employers value clear writing; mistakes on resumes or emails can hurt job prospects and promotions.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Mastery of grammar builds confidence and credibility that opens doors throughout your life.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Quiz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Test your understanding! Choose the correct answer for each question.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920240"/>
            <a:ext cx="8229600" cy="2926080"/>
          </a:xfrm>
          <a:prstGeom prst="roundRect">
            <a:avLst>
              <a:gd name="adj" fmla="val 3125"/>
            </a:avLst>
          </a:prstGeom>
          <a:solidFill>
            <a:srgbClr val="F7F4F0"/>
          </a:solidFill>
          <a:ln w="12700">
            <a:solidFill>
              <a:srgbClr val="E2D5C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103120"/>
            <a:ext cx="78638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1. Which sentence is correct?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Their going to the store.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They're going to the store.
</a:t>
            </a:r>
            <a:r>
              <a:rPr lang="en-US" sz="1300" b="1" dirty="0">
                <a:solidFill>
                  <a:srgbClr val="030A18"/>
                </a:solidFill>
              </a:rPr>
              <a:t>2. Why might grammar be important in a job interview?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It shows you can follow rules and communicate clearly.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It lets you use slang freely.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Interviewers like long sentences.
</a:t>
            </a:r>
            <a:r>
              <a:rPr lang="en-US" sz="1300" b="1" dirty="0">
                <a:solidFill>
                  <a:srgbClr val="030A18"/>
                </a:solidFill>
              </a:rPr>
              <a:t>3. Which statement is a reason grammar matters?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It makes writing difficult to read.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It helps you communicate ideas clearly and be taken seriously.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It is only important in English class.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Real‑Life Examples</a:t>
            </a:r>
            <a:endParaRPr lang="en-US" sz="2400" dirty="0"/>
          </a:p>
        </p:txBody>
      </p:sp>
      <p:pic>
        <p:nvPicPr>
          <p:cNvPr id="3" name="Image 0" descr="/home/oai/share/24e36283-9e5d-4961-82b9-784799d412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920240"/>
            <a:ext cx="2743200" cy="18288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46304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F2F8F8"/>
          </a:solidFill>
          <a:ln w="12700">
            <a:solidFill>
              <a:srgbClr val="D4E5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1600200"/>
            <a:ext cx="512064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Example 1:
</a:t>
            </a:r>
            <a:r>
              <a:rPr lang="en-US" sz="1200" i="1" dirty="0">
                <a:solidFill>
                  <a:srgbClr val="C62828"/>
                </a:solidFill>
              </a:rPr>
              <a:t>Let’s eat grandma!
</a:t>
            </a:r>
            <a:r>
              <a:rPr lang="en-US" sz="1200" i="1" dirty="0">
                <a:solidFill>
                  <a:srgbClr val="2E7D32"/>
                </a:solidFill>
              </a:rPr>
              <a:t>Let’s eat, grandma!
</a:t>
            </a:r>
            <a:r>
              <a:rPr lang="en-US" sz="1300" b="1" dirty="0">
                <a:solidFill>
                  <a:srgbClr val="030A18"/>
                </a:solidFill>
              </a:rPr>
              <a:t>Example 2:
</a:t>
            </a:r>
            <a:r>
              <a:rPr lang="en-US" sz="1200" i="1" dirty="0">
                <a:solidFill>
                  <a:srgbClr val="C62828"/>
                </a:solidFill>
              </a:rPr>
              <a:t>I found the dogs ball.
</a:t>
            </a:r>
            <a:r>
              <a:rPr lang="en-US" sz="1200" i="1" dirty="0">
                <a:solidFill>
                  <a:srgbClr val="2E7D32"/>
                </a:solidFill>
              </a:rPr>
              <a:t>I found the dog’s ball.
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438912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30A18"/>
                </a:solidFill>
              </a:rPr>
              <a:t>How does punctuation change meaning?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Wrap‑Up &amp; Key Takeaways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EFF4F9"/>
          </a:solidFill>
          <a:ln w="12700">
            <a:solidFill>
              <a:srgbClr val="D2DE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Grammar = Confidence, Clarity &amp; Credibility
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Read widely to see grammar in action.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Practice writing and speaking to strengthen your skills.</a:t>
            </a:r>
            <a:endParaRPr lang="en-US" sz="13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Review rules and ask for feedback to keep improving.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28016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2011680"/>
            <a:ext cx="8229600" cy="2286000"/>
          </a:xfrm>
          <a:prstGeom prst="roundRect">
            <a:avLst>
              <a:gd name="adj" fmla="val 4000"/>
            </a:avLst>
          </a:prstGeom>
          <a:solidFill>
            <a:srgbClr val="F9F4F4"/>
          </a:solidFill>
          <a:ln w="12700">
            <a:solidFill>
              <a:srgbClr val="E2D7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640080" y="2148840"/>
            <a:ext cx="786384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Write down one reason grammar is important to you.
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30A18"/>
                </a:solidFill>
              </a:rPr>
              <a:t>OR
Which reason surprised you most — and why?
</a:t>
            </a:r>
            <a:r>
              <a:rPr lang="en-US" sz="1200" dirty="0">
                <a:solidFill>
                  <a:srgbClr val="030A18"/>
                </a:solidFill>
              </a:rPr>
              <a:t>Share your answer with a classmate or write it on an exit ticket to turn in at the end of class.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2346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578</Words>
  <Application>Microsoft Office PowerPoint</Application>
  <PresentationFormat>On-screen Show (16:9)</PresentationFormat>
  <Paragraphs>68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2025-07-25T15:19:25Z</dcterms:created>
  <dcterms:modified xsi:type="dcterms:W3CDTF">2025-07-25T15:36:10Z</dcterms:modified>
</cp:coreProperties>
</file>