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35" d="100"/>
          <a:sy n="135" d="100"/>
        </p:scale>
        <p:origin x="92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1835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teachersinstruction.com/idioms-for-lyin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oai/share/09e847ae-ad64-45c2-a97b-600f93207197.png"/>
          <p:cNvPicPr>
            <a:picLocks noChangeAspect="1"/>
          </p:cNvPicPr>
          <p:nvPr/>
        </p:nvPicPr>
        <p:blipFill>
          <a:blip r:embed="rId3"/>
          <a:srcRect l="5556" r="5556"/>
          <a:stretch/>
        </p:blipFill>
        <p:spPr>
          <a:xfrm>
            <a:off x="5029200" y="1028700"/>
            <a:ext cx="4114800" cy="3086100"/>
          </a:xfrm>
          <a:prstGeom prst="rect">
            <a:avLst/>
          </a:prstGeom>
        </p:spPr>
      </p:pic>
      <p:sp>
        <p:nvSpPr>
          <p:cNvPr id="3" name="Text 0"/>
          <p:cNvSpPr/>
          <p:nvPr/>
        </p:nvSpPr>
        <p:spPr>
          <a:xfrm>
            <a:off x="457200" y="1371600"/>
            <a:ext cx="5029200" cy="914400"/>
          </a:xfrm>
          <a:prstGeom prst="rect">
            <a:avLst/>
          </a:prstGeom>
          <a:noFill/>
          <a:ln/>
        </p:spPr>
        <p:txBody>
          <a:bodyPr wrap="square" rtlCol="0" anchor="ctr"/>
          <a:lstStyle/>
          <a:p>
            <a:pPr marL="0" indent="0">
              <a:buNone/>
            </a:pPr>
            <a:r>
              <a:rPr lang="en-US" sz="3600" b="1" dirty="0">
                <a:solidFill>
                  <a:srgbClr val="030A18"/>
                </a:solidFill>
                <a:latin typeface="Arial" pitchFamily="34" charset="0"/>
                <a:ea typeface="Arial" pitchFamily="34" charset="-122"/>
                <a:cs typeface="Arial" pitchFamily="34" charset="-120"/>
              </a:rPr>
              <a:t>Idioms for Lying &amp; Dishonesty</a:t>
            </a:r>
            <a:endParaRPr lang="en-US" sz="3600" dirty="0"/>
          </a:p>
        </p:txBody>
      </p:sp>
      <p:sp>
        <p:nvSpPr>
          <p:cNvPr id="4" name="Text 1"/>
          <p:cNvSpPr/>
          <p:nvPr/>
        </p:nvSpPr>
        <p:spPr>
          <a:xfrm>
            <a:off x="457200" y="2194560"/>
            <a:ext cx="5029200" cy="640080"/>
          </a:xfrm>
          <a:prstGeom prst="rect">
            <a:avLst/>
          </a:prstGeom>
          <a:noFill/>
          <a:ln/>
        </p:spPr>
        <p:txBody>
          <a:bodyPr wrap="square" rtlCol="0" anchor="ctr"/>
          <a:lstStyle/>
          <a:p>
            <a:pPr marL="0" indent="0">
              <a:buNone/>
            </a:pPr>
            <a:r>
              <a:rPr lang="en-US" sz="1400" i="1" dirty="0">
                <a:solidFill>
                  <a:srgbClr val="97B1DF"/>
                </a:solidFill>
                <a:latin typeface="Arial" pitchFamily="34" charset="0"/>
                <a:ea typeface="Arial" pitchFamily="34" charset="-122"/>
                <a:cs typeface="Arial" pitchFamily="34" charset="-120"/>
              </a:rPr>
              <a:t>25 Expressions to Describe Deception</a:t>
            </a:r>
            <a:endParaRPr lang="en-US" sz="1400" dirty="0"/>
          </a:p>
        </p:txBody>
      </p:sp>
      <p:sp>
        <p:nvSpPr>
          <p:cNvPr id="5" name="Text 2"/>
          <p:cNvSpPr/>
          <p:nvPr/>
        </p:nvSpPr>
        <p:spPr>
          <a:xfrm>
            <a:off x="457200" y="4389120"/>
            <a:ext cx="5029200" cy="548640"/>
          </a:xfrm>
          <a:prstGeom prst="rect">
            <a:avLst/>
          </a:prstGeom>
          <a:noFill/>
          <a:ln/>
        </p:spPr>
        <p:txBody>
          <a:bodyPr wrap="square" rtlCol="0" anchor="t"/>
          <a:lstStyle/>
          <a:p>
            <a:pPr marL="0" indent="0">
              <a:buNone/>
            </a:pPr>
            <a:endParaRPr lang="en-US" sz="1200" dirty="0"/>
          </a:p>
        </p:txBody>
      </p:sp>
      <p:pic>
        <p:nvPicPr>
          <p:cNvPr id="7" name="Picture 6" descr="A black and yellow logo&#10;&#10;AI-generated content may be incorrect.">
            <a:extLst>
              <a:ext uri="{FF2B5EF4-FFF2-40B4-BE49-F238E27FC236}">
                <a16:creationId xmlns:a16="http://schemas.microsoft.com/office/drawing/2014/main" id="{110C0643-0672-ADF7-1827-41C810235AA9}"/>
              </a:ext>
            </a:extLst>
          </p:cNvPr>
          <p:cNvPicPr>
            <a:picLocks noChangeAspect="1"/>
          </p:cNvPicPr>
          <p:nvPr/>
        </p:nvPicPr>
        <p:blipFill>
          <a:blip r:embed="rId4"/>
          <a:stretch>
            <a:fillRect/>
          </a:stretch>
        </p:blipFill>
        <p:spPr>
          <a:xfrm>
            <a:off x="457200" y="3013444"/>
            <a:ext cx="2857500" cy="1866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What Is an Idiom?</a:t>
            </a:r>
            <a:endParaRPr lang="en-US" sz="2400" dirty="0"/>
          </a:p>
        </p:txBody>
      </p:sp>
      <p:sp>
        <p:nvSpPr>
          <p:cNvPr id="3" name="Text 1"/>
          <p:cNvSpPr/>
          <p:nvPr/>
        </p:nvSpPr>
        <p:spPr>
          <a:xfrm>
            <a:off x="457200" y="1188720"/>
            <a:ext cx="4846320" cy="2011680"/>
          </a:xfrm>
          <a:prstGeom prst="rect">
            <a:avLst/>
          </a:prstGeom>
          <a:noFill/>
          <a:ln/>
        </p:spPr>
        <p:txBody>
          <a:bodyPr wrap="square" rtlCol="0" anchor="ctr"/>
          <a:lstStyle/>
          <a:p>
            <a:pPr marL="0" indent="0">
              <a:buNone/>
            </a:pPr>
            <a:r>
              <a:rPr lang="en-US" sz="1400" b="1" dirty="0">
                <a:solidFill>
                  <a:srgbClr val="030A18"/>
                </a:solidFill>
              </a:rPr>
              <a:t>An idiom is a phrase whose meaning is not literal.
</a:t>
            </a:r>
            <a:r>
              <a:rPr lang="en-US" sz="1200" dirty="0">
                <a:solidFill>
                  <a:srgbClr val="030A18"/>
                </a:solidFill>
              </a:rPr>
              <a:t>Idioms cannot be understood from the individual words alone and rely on shared cultural context.
You must learn them in context because their literal words don't make sense together.</a:t>
            </a:r>
            <a:endParaRPr lang="en-US" sz="1400" dirty="0"/>
          </a:p>
        </p:txBody>
      </p:sp>
      <p:sp>
        <p:nvSpPr>
          <p:cNvPr id="4" name="Shape 2"/>
          <p:cNvSpPr/>
          <p:nvPr/>
        </p:nvSpPr>
        <p:spPr>
          <a:xfrm>
            <a:off x="4572000" y="1280160"/>
            <a:ext cx="4114800" cy="1097280"/>
          </a:xfrm>
          <a:prstGeom prst="roundRect">
            <a:avLst>
              <a:gd name="adj" fmla="val 8333"/>
            </a:avLst>
          </a:prstGeom>
          <a:solidFill>
            <a:srgbClr val="EEF5FF"/>
          </a:solidFill>
          <a:ln w="12700">
            <a:solidFill>
              <a:srgbClr val="C5D6F2"/>
            </a:solidFill>
            <a:prstDash val="solid"/>
          </a:ln>
        </p:spPr>
        <p:txBody>
          <a:bodyPr/>
          <a:lstStyle/>
          <a:p>
            <a:endParaRPr/>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63440" y="1417320"/>
            <a:ext cx="457200" cy="457200"/>
          </a:xfrm>
          <a:prstGeom prst="rect">
            <a:avLst/>
          </a:prstGeom>
        </p:spPr>
      </p:pic>
      <p:sp>
        <p:nvSpPr>
          <p:cNvPr id="6" name="Text 3"/>
          <p:cNvSpPr/>
          <p:nvPr/>
        </p:nvSpPr>
        <p:spPr>
          <a:xfrm>
            <a:off x="5212080" y="1371600"/>
            <a:ext cx="3429000" cy="914400"/>
          </a:xfrm>
          <a:prstGeom prst="rect">
            <a:avLst/>
          </a:prstGeom>
          <a:noFill/>
          <a:ln/>
        </p:spPr>
        <p:txBody>
          <a:bodyPr wrap="square" rtlCol="0" anchor="ctr"/>
          <a:lstStyle/>
          <a:p>
            <a:pPr marL="0" indent="0">
              <a:buNone/>
            </a:pPr>
            <a:r>
              <a:rPr lang="en-US" sz="1300" b="1" dirty="0">
                <a:solidFill>
                  <a:srgbClr val="030A18"/>
                </a:solidFill>
              </a:rPr>
              <a:t>Break the ice
</a:t>
            </a:r>
            <a:r>
              <a:rPr lang="en-US" sz="900" i="1" dirty="0">
                <a:solidFill>
                  <a:srgbClr val="030A18"/>
                </a:solidFill>
              </a:rPr>
              <a:t>Literal: crack a block of ice.
Figurative: make people relaxed and start a conversation.</a:t>
            </a:r>
            <a:endParaRPr lang="en-US" sz="1300" dirty="0"/>
          </a:p>
        </p:txBody>
      </p:sp>
      <p:sp>
        <p:nvSpPr>
          <p:cNvPr id="7" name="Shape 4"/>
          <p:cNvSpPr/>
          <p:nvPr/>
        </p:nvSpPr>
        <p:spPr>
          <a:xfrm>
            <a:off x="4572000" y="2468880"/>
            <a:ext cx="4114800" cy="1097280"/>
          </a:xfrm>
          <a:prstGeom prst="roundRect">
            <a:avLst>
              <a:gd name="adj" fmla="val 8333"/>
            </a:avLst>
          </a:prstGeom>
          <a:solidFill>
            <a:srgbClr val="FFF5E8"/>
          </a:solidFill>
          <a:ln w="12700">
            <a:solidFill>
              <a:srgbClr val="F0D8B5"/>
            </a:solidFill>
            <a:prstDash val="solid"/>
          </a:ln>
        </p:spPr>
        <p:txBody>
          <a:bodyPr/>
          <a:lstStyle/>
          <a:p>
            <a:endParaRPr/>
          </a:p>
        </p:txBody>
      </p:sp>
      <p:pic>
        <p:nvPicPr>
          <p:cNvPr id="8"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63440" y="2606040"/>
            <a:ext cx="457200" cy="457200"/>
          </a:xfrm>
          <a:prstGeom prst="rect">
            <a:avLst/>
          </a:prstGeom>
        </p:spPr>
      </p:pic>
      <p:sp>
        <p:nvSpPr>
          <p:cNvPr id="9" name="Text 5"/>
          <p:cNvSpPr/>
          <p:nvPr/>
        </p:nvSpPr>
        <p:spPr>
          <a:xfrm>
            <a:off x="5212080" y="2560320"/>
            <a:ext cx="3429000" cy="914400"/>
          </a:xfrm>
          <a:prstGeom prst="rect">
            <a:avLst/>
          </a:prstGeom>
          <a:noFill/>
          <a:ln/>
        </p:spPr>
        <p:txBody>
          <a:bodyPr wrap="square" rtlCol="0" anchor="ctr"/>
          <a:lstStyle/>
          <a:p>
            <a:pPr marL="0" indent="0">
              <a:buNone/>
            </a:pPr>
            <a:r>
              <a:rPr lang="en-US" sz="1300" b="1" dirty="0">
                <a:solidFill>
                  <a:srgbClr val="030A18"/>
                </a:solidFill>
              </a:rPr>
              <a:t>Hit the books
</a:t>
            </a:r>
            <a:r>
              <a:rPr lang="en-US" sz="900" i="1" dirty="0">
                <a:solidFill>
                  <a:srgbClr val="030A18"/>
                </a:solidFill>
              </a:rPr>
              <a:t>Literal: physically strike books.
Figurative: study intensely.</a:t>
            </a:r>
            <a:endParaRPr lang="en-US" sz="1300" dirty="0"/>
          </a:p>
        </p:txBody>
      </p:sp>
      <p:sp>
        <p:nvSpPr>
          <p:cNvPr id="10" name="Text 6"/>
          <p:cNvSpPr/>
          <p:nvPr/>
        </p:nvSpPr>
        <p:spPr>
          <a:xfrm>
            <a:off x="274320" y="4823460"/>
            <a:ext cx="8595360" cy="274320"/>
          </a:xfrm>
          <a:prstGeom prst="rect">
            <a:avLst/>
          </a:prstGeom>
          <a:noFill/>
          <a:ln/>
        </p:spPr>
        <p:txBody>
          <a:bodyPr wrap="square" rtlCol="0" anchor="ctr"/>
          <a:lstStyle/>
          <a:p>
            <a:r>
              <a:rPr lang="en-US" sz="600" dirty="0">
                <a:hlinkClick r:id="rId7"/>
              </a:rPr>
              <a:t>https://teachersinstruction.com/idioms-for-lying/</a:t>
            </a:r>
            <a:endParaRPr lang="en-US" sz="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Why Use Idioms to Describe Lying?</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371600"/>
            <a:ext cx="548640" cy="548640"/>
          </a:xfrm>
          <a:prstGeom prst="rect">
            <a:avLst/>
          </a:prstGeom>
        </p:spPr>
      </p:pic>
      <p:sp>
        <p:nvSpPr>
          <p:cNvPr id="4" name="Shape 1"/>
          <p:cNvSpPr/>
          <p:nvPr/>
        </p:nvSpPr>
        <p:spPr>
          <a:xfrm>
            <a:off x="457200" y="2103120"/>
            <a:ext cx="8229600" cy="2377440"/>
          </a:xfrm>
          <a:prstGeom prst="roundRect">
            <a:avLst>
              <a:gd name="adj" fmla="val 3846"/>
            </a:avLst>
          </a:prstGeom>
          <a:solidFill>
            <a:srgbClr val="F7F8FC"/>
          </a:solidFill>
          <a:ln w="12700">
            <a:solidFill>
              <a:srgbClr val="E3E8F0"/>
            </a:solidFill>
            <a:prstDash val="solid"/>
          </a:ln>
        </p:spPr>
        <p:txBody>
          <a:bodyPr/>
          <a:lstStyle/>
          <a:p>
            <a:endParaRPr/>
          </a:p>
        </p:txBody>
      </p:sp>
      <p:sp>
        <p:nvSpPr>
          <p:cNvPr id="5" name="Text 2"/>
          <p:cNvSpPr/>
          <p:nvPr/>
        </p:nvSpPr>
        <p:spPr>
          <a:xfrm>
            <a:off x="640080" y="2240280"/>
            <a:ext cx="7863840" cy="2194560"/>
          </a:xfrm>
          <a:prstGeom prst="rect">
            <a:avLst/>
          </a:prstGeom>
          <a:noFill/>
          <a:ln/>
        </p:spPr>
        <p:txBody>
          <a:bodyPr wrap="square" lIns="635" tIns="635" rIns="635" bIns="635" rtlCol="0" anchor="ctr"/>
          <a:lstStyle/>
          <a:p>
            <a:pPr marL="190500" indent="-190500">
              <a:buSzPct val="100000"/>
              <a:buChar char="•"/>
            </a:pPr>
            <a:r>
              <a:rPr lang="en-US" sz="1200" dirty="0">
                <a:solidFill>
                  <a:srgbClr val="030A18"/>
                </a:solidFill>
              </a:rPr>
              <a:t>They paint vivid pictures and add emotional depth to our speech.</a:t>
            </a:r>
            <a:endParaRPr lang="en-US" sz="1200" dirty="0"/>
          </a:p>
          <a:p>
            <a:pPr marL="190500" indent="-190500">
              <a:buSzPct val="100000"/>
              <a:buChar char="•"/>
            </a:pPr>
            <a:r>
              <a:rPr lang="en-US" sz="1200" dirty="0">
                <a:solidFill>
                  <a:srgbClr val="030A18"/>
                </a:solidFill>
              </a:rPr>
              <a:t>Idioms convey nuances about the type or severity of dishonesty.</a:t>
            </a:r>
            <a:endParaRPr lang="en-US" sz="1200" dirty="0"/>
          </a:p>
          <a:p>
            <a:pPr marL="190500" indent="-190500">
              <a:buSzPct val="100000"/>
              <a:buChar char="•"/>
            </a:pPr>
            <a:r>
              <a:rPr lang="en-US" sz="1200" dirty="0">
                <a:solidFill>
                  <a:srgbClr val="030A18"/>
                </a:solidFill>
              </a:rPr>
              <a:t>They rely on shared cultural knowledge, making language informal and colourful.</a:t>
            </a:r>
            <a:endParaRPr lang="en-US" sz="1200" dirty="0"/>
          </a:p>
          <a:p>
            <a:pPr marL="190500" indent="-190500">
              <a:buSzPct val="100000"/>
              <a:buChar char="•"/>
            </a:pPr>
            <a:r>
              <a:rPr lang="en-US" sz="1200" dirty="0">
                <a:solidFill>
                  <a:srgbClr val="030A18"/>
                </a:solidFill>
              </a:rPr>
              <a:t>Using idioms helps speakers be subtle and expressive, instead of bluntly calling someone a liar.</a:t>
            </a:r>
            <a:endParaRPr lang="en-US" sz="12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Minor Lies: White Lies &amp; More</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371600"/>
            <a:ext cx="548640" cy="548640"/>
          </a:xfrm>
          <a:prstGeom prst="rect">
            <a:avLst/>
          </a:prstGeom>
        </p:spPr>
      </p:pic>
      <p:sp>
        <p:nvSpPr>
          <p:cNvPr id="4" name="Shape 1"/>
          <p:cNvSpPr/>
          <p:nvPr/>
        </p:nvSpPr>
        <p:spPr>
          <a:xfrm>
            <a:off x="457200" y="2011680"/>
            <a:ext cx="8229600" cy="2468880"/>
          </a:xfrm>
          <a:prstGeom prst="roundRect">
            <a:avLst>
              <a:gd name="adj" fmla="val 3704"/>
            </a:avLst>
          </a:prstGeom>
          <a:solidFill>
            <a:srgbClr val="F4FBF6"/>
          </a:solidFill>
          <a:ln w="12700">
            <a:solidFill>
              <a:srgbClr val="D6EAD5"/>
            </a:solidFill>
            <a:prstDash val="solid"/>
          </a:ln>
        </p:spPr>
        <p:txBody>
          <a:bodyPr/>
          <a:lstStyle/>
          <a:p>
            <a:endParaRPr/>
          </a:p>
        </p:txBody>
      </p:sp>
      <p:sp>
        <p:nvSpPr>
          <p:cNvPr id="5" name="Text 2"/>
          <p:cNvSpPr/>
          <p:nvPr/>
        </p:nvSpPr>
        <p:spPr>
          <a:xfrm>
            <a:off x="640080" y="2148840"/>
            <a:ext cx="7863840" cy="2286000"/>
          </a:xfrm>
          <a:prstGeom prst="rect">
            <a:avLst/>
          </a:prstGeom>
          <a:noFill/>
          <a:ln/>
        </p:spPr>
        <p:txBody>
          <a:bodyPr wrap="square" lIns="635" tIns="635" rIns="635" bIns="635" rtlCol="0" anchor="ctr"/>
          <a:lstStyle/>
          <a:p>
            <a:pPr marL="0" indent="0">
              <a:buNone/>
            </a:pPr>
            <a:r>
              <a:rPr lang="en-US" sz="1300" b="1" dirty="0">
                <a:solidFill>
                  <a:srgbClr val="030A18"/>
                </a:solidFill>
              </a:rPr>
              <a:t>White lie
</a:t>
            </a:r>
            <a:r>
              <a:rPr lang="en-US" sz="900" i="1" dirty="0">
                <a:solidFill>
                  <a:srgbClr val="030A18"/>
                </a:solidFill>
              </a:rPr>
              <a:t>A harmless lie told to spare someone’s feelings or avoid hurting them.
</a:t>
            </a:r>
            <a:r>
              <a:rPr lang="en-US" sz="900" dirty="0">
                <a:solidFill>
                  <a:srgbClr val="030A18"/>
                </a:solidFill>
              </a:rPr>
              <a:t>Example: She told a white lie about liking his haircut.
</a:t>
            </a:r>
            <a:r>
              <a:rPr lang="en-US" sz="1300" b="1" dirty="0">
                <a:solidFill>
                  <a:srgbClr val="030A18"/>
                </a:solidFill>
              </a:rPr>
              <a:t>Bend the truth
</a:t>
            </a:r>
            <a:r>
              <a:rPr lang="en-US" sz="900" i="1" dirty="0">
                <a:solidFill>
                  <a:srgbClr val="030A18"/>
                </a:solidFill>
              </a:rPr>
              <a:t>To alter or omit part of a story to suit your needs — not completely true.
</a:t>
            </a:r>
            <a:r>
              <a:rPr lang="en-US" sz="900" dirty="0">
                <a:solidFill>
                  <a:srgbClr val="030A18"/>
                </a:solidFill>
              </a:rPr>
              <a:t>Example: He bent the truth when he said he finished all his homework.
</a:t>
            </a:r>
            <a:r>
              <a:rPr lang="en-US" sz="1300" b="1" dirty="0">
                <a:solidFill>
                  <a:srgbClr val="030A18"/>
                </a:solidFill>
              </a:rPr>
              <a:t>Fudge the facts
</a:t>
            </a:r>
            <a:r>
              <a:rPr lang="en-US" sz="900" i="1" dirty="0">
                <a:solidFill>
                  <a:srgbClr val="030A18"/>
                </a:solidFill>
              </a:rPr>
              <a:t>To change or hide details in order to trick people.
</a:t>
            </a:r>
            <a:r>
              <a:rPr lang="en-US" sz="900" dirty="0">
                <a:solidFill>
                  <a:srgbClr val="030A18"/>
                </a:solidFill>
              </a:rPr>
              <a:t>Example: The student fudged the facts about why she was late.</a:t>
            </a:r>
            <a:endParaRPr lang="en-US" sz="13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Serious Deceit Idioms</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371600"/>
            <a:ext cx="548640" cy="548640"/>
          </a:xfrm>
          <a:prstGeom prst="rect">
            <a:avLst/>
          </a:prstGeom>
        </p:spPr>
      </p:pic>
      <p:sp>
        <p:nvSpPr>
          <p:cNvPr id="4" name="Shape 1"/>
          <p:cNvSpPr/>
          <p:nvPr/>
        </p:nvSpPr>
        <p:spPr>
          <a:xfrm>
            <a:off x="457200" y="2011680"/>
            <a:ext cx="8229600" cy="2468880"/>
          </a:xfrm>
          <a:prstGeom prst="roundRect">
            <a:avLst>
              <a:gd name="adj" fmla="val 3704"/>
            </a:avLst>
          </a:prstGeom>
          <a:solidFill>
            <a:srgbClr val="FDF5E6"/>
          </a:solidFill>
          <a:ln w="12700">
            <a:solidFill>
              <a:srgbClr val="E8D7BA"/>
            </a:solidFill>
            <a:prstDash val="solid"/>
          </a:ln>
        </p:spPr>
        <p:txBody>
          <a:bodyPr/>
          <a:lstStyle/>
          <a:p>
            <a:endParaRPr/>
          </a:p>
        </p:txBody>
      </p:sp>
      <p:sp>
        <p:nvSpPr>
          <p:cNvPr id="5" name="Text 2"/>
          <p:cNvSpPr/>
          <p:nvPr/>
        </p:nvSpPr>
        <p:spPr>
          <a:xfrm>
            <a:off x="640080" y="2148840"/>
            <a:ext cx="7863840" cy="2286000"/>
          </a:xfrm>
          <a:prstGeom prst="rect">
            <a:avLst/>
          </a:prstGeom>
          <a:noFill/>
          <a:ln/>
        </p:spPr>
        <p:txBody>
          <a:bodyPr wrap="square" lIns="635" tIns="635" rIns="635" bIns="635" rtlCol="0" anchor="ctr"/>
          <a:lstStyle/>
          <a:p>
            <a:pPr marL="0" indent="0">
              <a:buNone/>
            </a:pPr>
            <a:r>
              <a:rPr lang="en-US" sz="1300" b="1" dirty="0">
                <a:solidFill>
                  <a:srgbClr val="030A18"/>
                </a:solidFill>
              </a:rPr>
              <a:t>Pull the wool over someone’s eyes
</a:t>
            </a:r>
            <a:r>
              <a:rPr lang="en-US" sz="900" i="1" dirty="0">
                <a:solidFill>
                  <a:srgbClr val="030A18"/>
                </a:solidFill>
              </a:rPr>
              <a:t>To deceive, fool or misdirect someone in order to gain an advantage.
</a:t>
            </a:r>
            <a:r>
              <a:rPr lang="en-US" sz="900" dirty="0">
                <a:solidFill>
                  <a:srgbClr val="030A18"/>
                </a:solidFill>
              </a:rPr>
              <a:t>Example: The con artist tried to pull the wool over the investors’ eyes.
</a:t>
            </a:r>
            <a:r>
              <a:rPr lang="en-US" sz="1300" b="1" dirty="0">
                <a:solidFill>
                  <a:srgbClr val="030A18"/>
                </a:solidFill>
              </a:rPr>
              <a:t>Cook the books
</a:t>
            </a:r>
            <a:r>
              <a:rPr lang="en-US" sz="900" i="1" dirty="0">
                <a:solidFill>
                  <a:srgbClr val="030A18"/>
                </a:solidFill>
              </a:rPr>
              <a:t>To falsify financial records or accounts to misrepresent figures.
</a:t>
            </a:r>
            <a:r>
              <a:rPr lang="en-US" sz="900" dirty="0">
                <a:solidFill>
                  <a:srgbClr val="030A18"/>
                </a:solidFill>
              </a:rPr>
              <a:t>Example: The company was accused of cooking the books to hide losses.
</a:t>
            </a:r>
            <a:r>
              <a:rPr lang="en-US" sz="1300" b="1" dirty="0">
                <a:solidFill>
                  <a:srgbClr val="030A18"/>
                </a:solidFill>
              </a:rPr>
              <a:t>Snow job
</a:t>
            </a:r>
            <a:r>
              <a:rPr lang="en-US" sz="900" i="1" dirty="0">
                <a:solidFill>
                  <a:srgbClr val="030A18"/>
                </a:solidFill>
              </a:rPr>
              <a:t>An attempt to persuade or deceive with insincere praise or lies.
</a:t>
            </a:r>
            <a:r>
              <a:rPr lang="en-US" sz="900" dirty="0">
                <a:solidFill>
                  <a:srgbClr val="030A18"/>
                </a:solidFill>
              </a:rPr>
              <a:t>Example: The advertisement was just a snow job to sell the product.</a:t>
            </a:r>
            <a:endParaRPr lang="en-US" sz="13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Idioms That Describe Liars</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371600"/>
            <a:ext cx="548640" cy="548640"/>
          </a:xfrm>
          <a:prstGeom prst="rect">
            <a:avLst/>
          </a:prstGeom>
        </p:spPr>
      </p:pic>
      <p:sp>
        <p:nvSpPr>
          <p:cNvPr id="4" name="Shape 1"/>
          <p:cNvSpPr/>
          <p:nvPr/>
        </p:nvSpPr>
        <p:spPr>
          <a:xfrm>
            <a:off x="457200" y="2011680"/>
            <a:ext cx="8229600" cy="2468880"/>
          </a:xfrm>
          <a:prstGeom prst="roundRect">
            <a:avLst>
              <a:gd name="adj" fmla="val 3704"/>
            </a:avLst>
          </a:prstGeom>
          <a:solidFill>
            <a:srgbClr val="F5F0FA"/>
          </a:solidFill>
          <a:ln w="12700">
            <a:solidFill>
              <a:srgbClr val="D7CCE7"/>
            </a:solidFill>
            <a:prstDash val="solid"/>
          </a:ln>
        </p:spPr>
        <p:txBody>
          <a:bodyPr/>
          <a:lstStyle/>
          <a:p>
            <a:endParaRPr/>
          </a:p>
        </p:txBody>
      </p:sp>
      <p:sp>
        <p:nvSpPr>
          <p:cNvPr id="5" name="Text 2"/>
          <p:cNvSpPr/>
          <p:nvPr/>
        </p:nvSpPr>
        <p:spPr>
          <a:xfrm>
            <a:off x="640080" y="2148840"/>
            <a:ext cx="7863840" cy="2286000"/>
          </a:xfrm>
          <a:prstGeom prst="rect">
            <a:avLst/>
          </a:prstGeom>
          <a:noFill/>
          <a:ln/>
        </p:spPr>
        <p:txBody>
          <a:bodyPr wrap="square" lIns="635" tIns="635" rIns="635" bIns="635" rtlCol="0" anchor="ctr"/>
          <a:lstStyle/>
          <a:p>
            <a:pPr marL="0" indent="0">
              <a:buNone/>
            </a:pPr>
            <a:r>
              <a:rPr lang="en-US" sz="1300" b="1" dirty="0">
                <a:solidFill>
                  <a:srgbClr val="030A18"/>
                </a:solidFill>
              </a:rPr>
              <a:t>Pathological liar
</a:t>
            </a:r>
            <a:r>
              <a:rPr lang="en-US" sz="900" i="1" dirty="0">
                <a:solidFill>
                  <a:srgbClr val="030A18"/>
                </a:solidFill>
              </a:rPr>
              <a:t>A person who lies compulsively or habitually, often without external gain.
</a:t>
            </a:r>
            <a:r>
              <a:rPr lang="en-US" sz="900" dirty="0">
                <a:solidFill>
                  <a:srgbClr val="030A18"/>
                </a:solidFill>
              </a:rPr>
              <a:t>Example: Everyone knew he was a pathological liar and didn’t believe his stories.
</a:t>
            </a:r>
            <a:r>
              <a:rPr lang="en-US" sz="1300" b="1" dirty="0">
                <a:solidFill>
                  <a:srgbClr val="030A18"/>
                </a:solidFill>
              </a:rPr>
              <a:t>Snake in the grass
</a:t>
            </a:r>
            <a:r>
              <a:rPr lang="en-US" sz="900" i="1" dirty="0">
                <a:solidFill>
                  <a:srgbClr val="030A18"/>
                </a:solidFill>
              </a:rPr>
              <a:t>A treacherous person who is secretly harmful.
</a:t>
            </a:r>
            <a:r>
              <a:rPr lang="en-US" sz="900" dirty="0">
                <a:solidFill>
                  <a:srgbClr val="030A18"/>
                </a:solidFill>
              </a:rPr>
              <a:t>Example: Watch out for him—he’s a snake in the grass.
</a:t>
            </a:r>
            <a:r>
              <a:rPr lang="en-US" sz="1300" b="1" dirty="0">
                <a:solidFill>
                  <a:srgbClr val="030A18"/>
                </a:solidFill>
              </a:rPr>
              <a:t>Two-faced
</a:t>
            </a:r>
            <a:r>
              <a:rPr lang="en-US" sz="900" i="1" dirty="0">
                <a:solidFill>
                  <a:srgbClr val="030A18"/>
                </a:solidFill>
              </a:rPr>
              <a:t>Not honest or sincere; saying different things to different people to gain approval.
</a:t>
            </a:r>
            <a:r>
              <a:rPr lang="en-US" sz="900" dirty="0">
                <a:solidFill>
                  <a:srgbClr val="030A18"/>
                </a:solidFill>
              </a:rPr>
              <a:t>Example: She acted friendly but was two-faced behind his back.</a:t>
            </a:r>
            <a:endParaRPr lang="en-US" sz="13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Idioms That Expose a Lie</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371600"/>
            <a:ext cx="548640" cy="548640"/>
          </a:xfrm>
          <a:prstGeom prst="rect">
            <a:avLst/>
          </a:prstGeom>
        </p:spPr>
      </p:pic>
      <p:sp>
        <p:nvSpPr>
          <p:cNvPr id="4" name="Shape 1"/>
          <p:cNvSpPr/>
          <p:nvPr/>
        </p:nvSpPr>
        <p:spPr>
          <a:xfrm>
            <a:off x="457200" y="2011680"/>
            <a:ext cx="8229600" cy="2468880"/>
          </a:xfrm>
          <a:prstGeom prst="roundRect">
            <a:avLst>
              <a:gd name="adj" fmla="val 3704"/>
            </a:avLst>
          </a:prstGeom>
          <a:solidFill>
            <a:srgbClr val="E9F4F9"/>
          </a:solidFill>
          <a:ln w="12700">
            <a:solidFill>
              <a:srgbClr val="CDE0E8"/>
            </a:solidFill>
            <a:prstDash val="solid"/>
          </a:ln>
        </p:spPr>
        <p:txBody>
          <a:bodyPr/>
          <a:lstStyle/>
          <a:p>
            <a:endParaRPr/>
          </a:p>
        </p:txBody>
      </p:sp>
      <p:sp>
        <p:nvSpPr>
          <p:cNvPr id="5" name="Text 2"/>
          <p:cNvSpPr/>
          <p:nvPr/>
        </p:nvSpPr>
        <p:spPr>
          <a:xfrm>
            <a:off x="640080" y="2148840"/>
            <a:ext cx="7863840" cy="2286000"/>
          </a:xfrm>
          <a:prstGeom prst="rect">
            <a:avLst/>
          </a:prstGeom>
          <a:noFill/>
          <a:ln/>
        </p:spPr>
        <p:txBody>
          <a:bodyPr wrap="square" lIns="635" tIns="635" rIns="635" bIns="635" rtlCol="0" anchor="ctr"/>
          <a:lstStyle/>
          <a:p>
            <a:pPr marL="0" indent="0">
              <a:buNone/>
            </a:pPr>
            <a:r>
              <a:rPr lang="en-US" sz="1300" b="1" dirty="0">
                <a:solidFill>
                  <a:srgbClr val="030A18"/>
                </a:solidFill>
              </a:rPr>
              <a:t>Caught red-handed
</a:t>
            </a:r>
            <a:r>
              <a:rPr lang="en-US" sz="900" i="1" dirty="0">
                <a:solidFill>
                  <a:srgbClr val="030A18"/>
                </a:solidFill>
              </a:rPr>
              <a:t>To be seen or apprehended in the act of doing something wrong.
</a:t>
            </a:r>
            <a:r>
              <a:rPr lang="en-US" sz="900" dirty="0">
                <a:solidFill>
                  <a:srgbClr val="030A18"/>
                </a:solidFill>
              </a:rPr>
              <a:t>Example: The student was caught red-handed copying answers during the test.
</a:t>
            </a:r>
            <a:r>
              <a:rPr lang="en-US" sz="1300" b="1" dirty="0">
                <a:solidFill>
                  <a:srgbClr val="030A18"/>
                </a:solidFill>
              </a:rPr>
              <a:t>Call someone’s bluff
</a:t>
            </a:r>
            <a:r>
              <a:rPr lang="en-US" sz="900" i="1" dirty="0">
                <a:solidFill>
                  <a:srgbClr val="030A18"/>
                </a:solidFill>
              </a:rPr>
              <a:t>To challenge someone to prove a claim when you think they are lying.
</a:t>
            </a:r>
            <a:r>
              <a:rPr lang="en-US" sz="900" dirty="0">
                <a:solidFill>
                  <a:srgbClr val="030A18"/>
                </a:solidFill>
              </a:rPr>
              <a:t>Example: She called his bluff when he said he knew the answer but couldn’t explain it.
</a:t>
            </a:r>
            <a:r>
              <a:rPr lang="en-US" sz="1300" b="1" dirty="0">
                <a:solidFill>
                  <a:srgbClr val="030A18"/>
                </a:solidFill>
              </a:rPr>
              <a:t>Let the cat out of the bag
</a:t>
            </a:r>
            <a:r>
              <a:rPr lang="en-US" sz="900" i="1" dirty="0">
                <a:solidFill>
                  <a:srgbClr val="030A18"/>
                </a:solidFill>
              </a:rPr>
              <a:t>To reveal a secret or expose a lie, often accidentally.
</a:t>
            </a:r>
            <a:r>
              <a:rPr lang="en-US" sz="900" dirty="0">
                <a:solidFill>
                  <a:srgbClr val="030A18"/>
                </a:solidFill>
              </a:rPr>
              <a:t>Example: He let the cat out of the bag about the surprise party.</a:t>
            </a:r>
            <a:endParaRPr lang="en-US" sz="13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Quiz: Choose the Right Idiom</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280160"/>
            <a:ext cx="548640" cy="548640"/>
          </a:xfrm>
          <a:prstGeom prst="rect">
            <a:avLst/>
          </a:prstGeom>
        </p:spPr>
      </p:pic>
      <p:sp>
        <p:nvSpPr>
          <p:cNvPr id="4" name="Shape 1"/>
          <p:cNvSpPr/>
          <p:nvPr/>
        </p:nvSpPr>
        <p:spPr>
          <a:xfrm>
            <a:off x="457200" y="2011680"/>
            <a:ext cx="8229600" cy="2560320"/>
          </a:xfrm>
          <a:prstGeom prst="roundRect">
            <a:avLst>
              <a:gd name="adj" fmla="val 3571"/>
            </a:avLst>
          </a:prstGeom>
          <a:solidFill>
            <a:srgbClr val="F4F8FF"/>
          </a:solidFill>
          <a:ln w="12700">
            <a:solidFill>
              <a:srgbClr val="D2DDEF"/>
            </a:solidFill>
            <a:prstDash val="solid"/>
          </a:ln>
        </p:spPr>
        <p:txBody>
          <a:bodyPr/>
          <a:lstStyle/>
          <a:p>
            <a:endParaRPr/>
          </a:p>
        </p:txBody>
      </p:sp>
      <p:sp>
        <p:nvSpPr>
          <p:cNvPr id="5" name="Text 2"/>
          <p:cNvSpPr/>
          <p:nvPr/>
        </p:nvSpPr>
        <p:spPr>
          <a:xfrm>
            <a:off x="640080" y="2148840"/>
            <a:ext cx="7863840" cy="2377440"/>
          </a:xfrm>
          <a:prstGeom prst="rect">
            <a:avLst/>
          </a:prstGeom>
          <a:noFill/>
          <a:ln/>
        </p:spPr>
        <p:txBody>
          <a:bodyPr wrap="square" lIns="635" tIns="635" rIns="635" bIns="635" rtlCol="0" anchor="ctr"/>
          <a:lstStyle/>
          <a:p>
            <a:pPr marL="0" indent="0">
              <a:buNone/>
            </a:pPr>
            <a:r>
              <a:rPr lang="en-US" sz="1200" b="1" dirty="0">
                <a:solidFill>
                  <a:srgbClr val="030A18"/>
                </a:solidFill>
              </a:rPr>
              <a:t>1. He exaggerated his achievements, but didn’t lie completely.
</a:t>
            </a:r>
            <a:r>
              <a:rPr lang="en-US" sz="900" i="1" dirty="0">
                <a:solidFill>
                  <a:srgbClr val="030A18"/>
                </a:solidFill>
              </a:rPr>
              <a:t>   A) Bend the truth   B) Caught red-handed   C) Snake in the grass
</a:t>
            </a:r>
            <a:r>
              <a:rPr lang="en-US" sz="1200" b="1" dirty="0">
                <a:solidFill>
                  <a:srgbClr val="030A18"/>
                </a:solidFill>
              </a:rPr>
              <a:t>2. She falsified the company accounts to hide losses.
</a:t>
            </a:r>
            <a:r>
              <a:rPr lang="en-US" sz="900" i="1" dirty="0">
                <a:solidFill>
                  <a:srgbClr val="030A18"/>
                </a:solidFill>
              </a:rPr>
              <a:t>   A) Cook the books   B) Let the cat out of the bag   C) Pathological liar
</a:t>
            </a:r>
            <a:r>
              <a:rPr lang="en-US" sz="1200" b="1" dirty="0">
                <a:solidFill>
                  <a:srgbClr val="030A18"/>
                </a:solidFill>
              </a:rPr>
              <a:t>3. He pretended to know the answer, but she challenged him.
</a:t>
            </a:r>
            <a:r>
              <a:rPr lang="en-US" sz="900" i="1" dirty="0">
                <a:solidFill>
                  <a:srgbClr val="030A18"/>
                </a:solidFill>
              </a:rPr>
              <a:t>   A) White lie   B) Call his bluff   C) Fudge the facts</a:t>
            </a:r>
            <a:endParaRPr lang="en-US" sz="12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Roleplay Activity</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280160"/>
            <a:ext cx="548640" cy="548640"/>
          </a:xfrm>
          <a:prstGeom prst="rect">
            <a:avLst/>
          </a:prstGeom>
        </p:spPr>
      </p:pic>
      <p:sp>
        <p:nvSpPr>
          <p:cNvPr id="4" name="Shape 1"/>
          <p:cNvSpPr/>
          <p:nvPr/>
        </p:nvSpPr>
        <p:spPr>
          <a:xfrm>
            <a:off x="457200" y="2011680"/>
            <a:ext cx="8229600" cy="2560320"/>
          </a:xfrm>
          <a:prstGeom prst="roundRect">
            <a:avLst>
              <a:gd name="adj" fmla="val 3571"/>
            </a:avLst>
          </a:prstGeom>
          <a:solidFill>
            <a:srgbClr val="FFF5F5"/>
          </a:solidFill>
          <a:ln w="12700">
            <a:solidFill>
              <a:srgbClr val="E5CFCF"/>
            </a:solidFill>
            <a:prstDash val="solid"/>
          </a:ln>
        </p:spPr>
        <p:txBody>
          <a:bodyPr/>
          <a:lstStyle/>
          <a:p>
            <a:endParaRPr/>
          </a:p>
        </p:txBody>
      </p:sp>
      <p:sp>
        <p:nvSpPr>
          <p:cNvPr id="5" name="Text 2"/>
          <p:cNvSpPr/>
          <p:nvPr/>
        </p:nvSpPr>
        <p:spPr>
          <a:xfrm>
            <a:off x="640080" y="2148840"/>
            <a:ext cx="7863840" cy="2377440"/>
          </a:xfrm>
          <a:prstGeom prst="rect">
            <a:avLst/>
          </a:prstGeom>
          <a:noFill/>
          <a:ln/>
        </p:spPr>
        <p:txBody>
          <a:bodyPr wrap="square" lIns="635" tIns="635" rIns="635" bIns="635" rtlCol="0" anchor="ctr"/>
          <a:lstStyle/>
          <a:p>
            <a:pPr marL="0" indent="0">
              <a:buNone/>
            </a:pPr>
            <a:r>
              <a:rPr lang="en-US" sz="1300" b="1" dirty="0">
                <a:solidFill>
                  <a:srgbClr val="030A18"/>
                </a:solidFill>
              </a:rPr>
              <a:t>Scenario:
</a:t>
            </a:r>
            <a:r>
              <a:rPr lang="en-US" sz="900" i="1" dirty="0">
                <a:solidFill>
                  <a:srgbClr val="030A18"/>
                </a:solidFill>
              </a:rPr>
              <a:t>One student lies about why they didn’t do their homework. Another student exposes the lie.
</a:t>
            </a:r>
            <a:r>
              <a:rPr lang="en-US" sz="1300" b="1" dirty="0">
                <a:solidFill>
                  <a:srgbClr val="030A18"/>
                </a:solidFill>
              </a:rPr>
              <a:t>Prompt:
</a:t>
            </a:r>
            <a:r>
              <a:rPr lang="en-US" sz="900" dirty="0">
                <a:solidFill>
                  <a:srgbClr val="030A18"/>
                </a:solidFill>
              </a:rPr>
              <a:t>In pairs or groups, act out a two-minute skit using at least two idioms from today’s lesson.
Ask: Which expressions could you use to accuse or expose the lie?
</a:t>
            </a:r>
            <a:endParaRPr lang="en-US" sz="13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Cautions &amp; Cultural Notes</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371600"/>
            <a:ext cx="548640" cy="548640"/>
          </a:xfrm>
          <a:prstGeom prst="rect">
            <a:avLst/>
          </a:prstGeom>
        </p:spPr>
      </p:pic>
      <p:sp>
        <p:nvSpPr>
          <p:cNvPr id="4" name="Shape 1"/>
          <p:cNvSpPr/>
          <p:nvPr/>
        </p:nvSpPr>
        <p:spPr>
          <a:xfrm>
            <a:off x="457200" y="2011680"/>
            <a:ext cx="8229600" cy="2560320"/>
          </a:xfrm>
          <a:prstGeom prst="roundRect">
            <a:avLst>
              <a:gd name="adj" fmla="val 3571"/>
            </a:avLst>
          </a:prstGeom>
          <a:solidFill>
            <a:srgbClr val="FFF8EB"/>
          </a:solidFill>
          <a:ln w="12700">
            <a:solidFill>
              <a:srgbClr val="E8DCC7"/>
            </a:solidFill>
            <a:prstDash val="solid"/>
          </a:ln>
        </p:spPr>
        <p:txBody>
          <a:bodyPr/>
          <a:lstStyle/>
          <a:p>
            <a:endParaRPr/>
          </a:p>
        </p:txBody>
      </p:sp>
      <p:sp>
        <p:nvSpPr>
          <p:cNvPr id="5" name="Text 2"/>
          <p:cNvSpPr/>
          <p:nvPr/>
        </p:nvSpPr>
        <p:spPr>
          <a:xfrm>
            <a:off x="640080" y="2148840"/>
            <a:ext cx="7863840" cy="2377440"/>
          </a:xfrm>
          <a:prstGeom prst="rect">
            <a:avLst/>
          </a:prstGeom>
          <a:noFill/>
          <a:ln/>
        </p:spPr>
        <p:txBody>
          <a:bodyPr wrap="square" lIns="635" tIns="635" rIns="635" bIns="635" rtlCol="0" anchor="ctr"/>
          <a:lstStyle/>
          <a:p>
            <a:pPr marL="0" indent="0">
              <a:buNone/>
            </a:pPr>
            <a:r>
              <a:rPr lang="en-US" sz="1200" dirty="0">
                <a:solidFill>
                  <a:srgbClr val="030A18"/>
                </a:solidFill>
              </a:rPr>
              <a:t>Not all idioms are appropriate in formal or academic writing. Avoid slang and clichés in essays and reports.
Some idioms can be offensive or insulting (e.g. “snake in the grass”, “two-faced”). Use them carefully and consider your audience.
Idioms rely on shared cultural context. When speaking to non-native speakers or in formal situations, prefer clear language over colourful expressions.</a:t>
            </a:r>
            <a:endParaRPr lang="en-US" sz="12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Downloadables &amp; Homework</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280160"/>
            <a:ext cx="548640" cy="548640"/>
          </a:xfrm>
          <a:prstGeom prst="rect">
            <a:avLst/>
          </a:prstGeom>
        </p:spPr>
      </p:pic>
      <p:sp>
        <p:nvSpPr>
          <p:cNvPr id="4" name="Shape 1"/>
          <p:cNvSpPr/>
          <p:nvPr/>
        </p:nvSpPr>
        <p:spPr>
          <a:xfrm>
            <a:off x="457200" y="2011680"/>
            <a:ext cx="8229600" cy="2560320"/>
          </a:xfrm>
          <a:prstGeom prst="roundRect">
            <a:avLst>
              <a:gd name="adj" fmla="val 3571"/>
            </a:avLst>
          </a:prstGeom>
          <a:solidFill>
            <a:srgbClr val="EEF6F2"/>
          </a:solidFill>
          <a:ln w="12700">
            <a:solidFill>
              <a:srgbClr val="CFE2D4"/>
            </a:solidFill>
            <a:prstDash val="solid"/>
          </a:ln>
        </p:spPr>
        <p:txBody>
          <a:bodyPr/>
          <a:lstStyle/>
          <a:p>
            <a:endParaRPr/>
          </a:p>
        </p:txBody>
      </p:sp>
      <p:sp>
        <p:nvSpPr>
          <p:cNvPr id="5" name="Text 2"/>
          <p:cNvSpPr/>
          <p:nvPr/>
        </p:nvSpPr>
        <p:spPr>
          <a:xfrm>
            <a:off x="640080" y="2148840"/>
            <a:ext cx="7863840" cy="2377440"/>
          </a:xfrm>
          <a:prstGeom prst="rect">
            <a:avLst/>
          </a:prstGeom>
          <a:noFill/>
          <a:ln/>
        </p:spPr>
        <p:txBody>
          <a:bodyPr wrap="square" lIns="635" tIns="635" rIns="635" bIns="635" rtlCol="0" anchor="ctr"/>
          <a:lstStyle/>
          <a:p>
            <a:pPr marL="0" indent="0">
              <a:buNone/>
            </a:pPr>
            <a:r>
              <a:rPr lang="en-US" sz="1200" dirty="0">
                <a:solidFill>
                  <a:srgbClr val="030A18"/>
                </a:solidFill>
              </a:rPr>
              <a:t>Download the worksheet using the link provided by your teacher.
Write three sentences: one using a minor lie idiom, one using a serious deceit idiom, and one exposing a lie.
Reflect on an idiom you’ve heard in movies or books. Share where you heard it and what it meant.</a:t>
            </a:r>
            <a:endParaRPr lang="en-US" sz="12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Exit Ticket &amp; Wrap-Up</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280160"/>
            <a:ext cx="548640" cy="548640"/>
          </a:xfrm>
          <a:prstGeom prst="rect">
            <a:avLst/>
          </a:prstGeom>
        </p:spPr>
      </p:pic>
      <p:sp>
        <p:nvSpPr>
          <p:cNvPr id="4" name="Shape 1"/>
          <p:cNvSpPr/>
          <p:nvPr/>
        </p:nvSpPr>
        <p:spPr>
          <a:xfrm>
            <a:off x="457200" y="2011680"/>
            <a:ext cx="8229600" cy="2560320"/>
          </a:xfrm>
          <a:prstGeom prst="roundRect">
            <a:avLst>
              <a:gd name="adj" fmla="val 3571"/>
            </a:avLst>
          </a:prstGeom>
          <a:solidFill>
            <a:srgbClr val="F5F5FA"/>
          </a:solidFill>
          <a:ln w="12700">
            <a:solidFill>
              <a:srgbClr val="D6D6E8"/>
            </a:solidFill>
            <a:prstDash val="solid"/>
          </a:ln>
        </p:spPr>
        <p:txBody>
          <a:bodyPr/>
          <a:lstStyle/>
          <a:p>
            <a:endParaRPr/>
          </a:p>
        </p:txBody>
      </p:sp>
      <p:sp>
        <p:nvSpPr>
          <p:cNvPr id="5" name="Text 2"/>
          <p:cNvSpPr/>
          <p:nvPr/>
        </p:nvSpPr>
        <p:spPr>
          <a:xfrm>
            <a:off x="640080" y="2148840"/>
            <a:ext cx="7863840" cy="2377440"/>
          </a:xfrm>
          <a:prstGeom prst="rect">
            <a:avLst/>
          </a:prstGeom>
          <a:noFill/>
          <a:ln/>
        </p:spPr>
        <p:txBody>
          <a:bodyPr wrap="square" lIns="635" tIns="635" rIns="635" bIns="635" rtlCol="0" anchor="ctr"/>
          <a:lstStyle/>
          <a:p>
            <a:pPr marL="0" indent="0">
              <a:buNone/>
            </a:pPr>
            <a:r>
              <a:rPr lang="en-US" sz="1300" b="1" dirty="0">
                <a:solidFill>
                  <a:srgbClr val="030A18"/>
                </a:solidFill>
              </a:rPr>
              <a:t>Exit question:
</a:t>
            </a:r>
            <a:r>
              <a:rPr lang="en-US" sz="900" i="1" dirty="0">
                <a:solidFill>
                  <a:srgbClr val="030A18"/>
                </a:solidFill>
              </a:rPr>
              <a:t>What’s one idiom from today’s lesson that you could use in a story?
</a:t>
            </a:r>
            <a:r>
              <a:rPr lang="en-US" sz="1300" b="1" dirty="0">
                <a:solidFill>
                  <a:srgbClr val="030A18"/>
                </a:solidFill>
              </a:rPr>
              <a:t>Recap:
</a:t>
            </a:r>
            <a:r>
              <a:rPr lang="en-US" sz="900" dirty="0">
                <a:solidFill>
                  <a:srgbClr val="030A18"/>
                </a:solidFill>
              </a:rPr>
              <a:t>• Minor lies: white lies, bending the truth, fudge the facts
• Serious deceit: pulling the wool over someone’s eyes, cooking the books, snow job
• Exposing lies: caught red-handed, call someone’s bluff, let the cat out of the bag
</a:t>
            </a:r>
            <a:r>
              <a:rPr lang="en-US" sz="1200" dirty="0">
                <a:solidFill>
                  <a:srgbClr val="030A18"/>
                </a:solidFill>
              </a:rPr>
              <a:t>Keep practicing idioms in conversations and writing. Explore more idioms for different themes!</a:t>
            </a:r>
            <a:endParaRPr lang="en-US" sz="1300" dirty="0"/>
          </a:p>
        </p:txBody>
      </p:sp>
      <p:sp>
        <p:nvSpPr>
          <p:cNvPr id="6" name="Text 3"/>
          <p:cNvSpPr/>
          <p:nvPr/>
        </p:nvSpPr>
        <p:spPr>
          <a:xfrm>
            <a:off x="274320" y="4823460"/>
            <a:ext cx="8595360" cy="274320"/>
          </a:xfrm>
          <a:prstGeom prst="rect">
            <a:avLst/>
          </a:prstGeom>
          <a:noFill/>
          <a:ln/>
        </p:spPr>
        <p:txBody>
          <a:bodyPr wrap="square" rtlCol="0" anchor="ctr"/>
          <a:lstStyle/>
          <a:p>
            <a:pPr marL="0" indent="0">
              <a:buNone/>
            </a:pPr>
            <a:endParaRPr lang="en-US" sz="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999</Words>
  <Application>Microsoft Office PowerPoint</Application>
  <PresentationFormat>On-screen Show (16:9)</PresentationFormat>
  <Paragraphs>42</Paragraphs>
  <Slides>12</Slides>
  <Notes>12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Jacob Maslow</cp:lastModifiedBy>
  <cp:revision>2</cp:revision>
  <dcterms:created xsi:type="dcterms:W3CDTF">2025-07-27T13:35:26Z</dcterms:created>
  <dcterms:modified xsi:type="dcterms:W3CDTF">2025-07-27T13:53:22Z</dcterms:modified>
</cp:coreProperties>
</file>