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sv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463040"/>
            <a:ext cx="54864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30A18"/>
                </a:solidFill>
              </a:rPr>
              <a:t>Idioms for Stupidity &amp; Foolishness
</a:t>
            </a:r>
            <a:r>
              <a:rPr lang="en-US" sz="1600" i="1" dirty="0">
                <a:solidFill>
                  <a:srgbClr val="030A18"/>
                </a:solidFill>
              </a:rPr>
              <a:t>English Lesson Plan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65760" y="3931920"/>
            <a:ext cx="5486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30A18"/>
                </a:solidFill>
              </a:rPr>
              <a:t>Your Name</a:t>
            </a:r>
            <a:r>
              <a:rPr lang="en-US" sz="1200" dirty="0">
                <a:solidFill>
                  <a:srgbClr val="030A18"/>
                </a:solidFill>
              </a:rPr>
              <a:t>  |  </a:t>
            </a:r>
            <a:r>
              <a:rPr lang="en-US" sz="1200" dirty="0">
                <a:solidFill>
                  <a:srgbClr val="030A18"/>
                </a:solidFill>
              </a:rPr>
              <a:t>July 21, 2025</a:t>
            </a:r>
            <a:r>
              <a:rPr lang="en-US" sz="1200" dirty="0">
                <a:solidFill>
                  <a:srgbClr val="030A18"/>
                </a:solidFill>
              </a:rPr>
              <a:t>  |  </a:t>
            </a:r>
            <a:r>
              <a:rPr lang="en-US" sz="1200" dirty="0">
                <a:solidFill>
                  <a:srgbClr val="030A18"/>
                </a:solidFill>
              </a:rPr>
              <a:t>Class</a:t>
            </a:r>
            <a:endParaRPr lang="en-US" sz="1200" dirty="0"/>
          </a:p>
        </p:txBody>
      </p:sp>
      <p:pic>
        <p:nvPicPr>
          <p:cNvPr id="4" name="Image 0" descr="/home/oai/share/465f26fd-436c-4871-8faf-8f80227911e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777240"/>
            <a:ext cx="32004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Learning Objectives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1887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Define </a:t>
            </a:r>
            <a:r>
              <a:rPr lang="en-US" sz="1200" dirty="0">
                <a:solidFill>
                  <a:srgbClr val="030A18"/>
                </a:solidFill>
              </a:rPr>
              <a:t>what an idiom is and why English speakers use them.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1581912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Interpret </a:t>
            </a:r>
            <a:r>
              <a:rPr lang="en-US" sz="1200" dirty="0">
                <a:solidFill>
                  <a:srgbClr val="030A18"/>
                </a:solidFill>
              </a:rPr>
              <a:t>20 idioms that describe foolish decisions or behavior.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1975104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Apply </a:t>
            </a:r>
            <a:r>
              <a:rPr lang="en-US" sz="1200" dirty="0">
                <a:solidFill>
                  <a:srgbClr val="030A18"/>
                </a:solidFill>
              </a:rPr>
              <a:t>at least two idioms correctly in speech or writing by the end of class.</a:t>
            </a:r>
            <a:endParaRPr lang="en-US" sz="1200" dirty="0"/>
          </a:p>
        </p:txBody>
      </p:sp>
      <p:pic>
        <p:nvPicPr>
          <p:cNvPr id="7" name="Image 1" descr="/home/oai/share/7f31d194-3d1a-45e7-8831-308022e2a6f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2801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Warm‑Up: Think–Pair–Share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280160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Describe a harmless mistake you once made.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1691640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Re‑tell it without using “dumb,” “stupid,” or “foolish.”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2103120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Share with a partner, then pick a few volunteers to read theirs aloud.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&amp; Meanings – Friendly / Light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 few sandwiches short of a picnic — </a:t>
            </a:r>
            <a:r>
              <a:rPr lang="en-US" sz="1200" dirty="0">
                <a:solidFill>
                  <a:srgbClr val="030A18"/>
                </a:solidFill>
              </a:rPr>
              <a:t>missing logic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The lights are on but nobody’s home — </a:t>
            </a:r>
            <a:r>
              <a:rPr lang="en-US" sz="1200" dirty="0">
                <a:solidFill>
                  <a:srgbClr val="030A18"/>
                </a:solidFill>
              </a:rPr>
              <a:t>mentally absent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All hat and no cattle — </a:t>
            </a:r>
            <a:r>
              <a:rPr lang="en-US" sz="1200" dirty="0">
                <a:solidFill>
                  <a:srgbClr val="030A18"/>
                </a:solidFill>
              </a:rPr>
              <a:t>big talk, no action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42316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As green as grass — </a:t>
            </a:r>
            <a:r>
              <a:rPr lang="en-US" sz="1200" dirty="0">
                <a:solidFill>
                  <a:srgbClr val="030A18"/>
                </a:solidFill>
              </a:rPr>
              <a:t>inexperienced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Like a goat in a glass shop — </a:t>
            </a:r>
            <a:r>
              <a:rPr lang="en-US" sz="1200" dirty="0">
                <a:solidFill>
                  <a:srgbClr val="030A18"/>
                </a:solidFill>
              </a:rPr>
              <a:t>well‑meaning chaos</a:t>
            </a:r>
            <a:endParaRPr lang="en-US" sz="1200" dirty="0"/>
          </a:p>
        </p:txBody>
      </p:sp>
      <p:pic>
        <p:nvPicPr>
          <p:cNvPr id="8" name="Image 0" descr="/home/oai/share/f7f01629-fd7f-4242-8b8a-10cda6bf555c.png"/>
          <p:cNvPicPr>
            <a:picLocks noChangeAspect="1"/>
          </p:cNvPicPr>
          <p:nvPr/>
        </p:nvPicPr>
        <p:blipFill>
          <a:blip r:embed="rId1"/>
          <a:srcRect l="19298" r="19298"/>
          <a:stretch>
            <a:fillRect/>
          </a:stretch>
        </p:blipFill>
        <p:spPr>
          <a:xfrm>
            <a:off x="5760720" y="1005840"/>
            <a:ext cx="3200400" cy="34747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572000"/>
            <a:ext cx="8686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30A18"/>
                </a:solidFill>
              </a:rPr>
              <a:t>Tip:</a:t>
            </a:r>
            <a:r>
              <a:rPr lang="en-US" sz="800" i="1" dirty="0">
                <a:solidFill>
                  <a:srgbClr val="030A18"/>
                </a:solidFill>
              </a:rPr>
              <a:t> add a quick example sentence or reveal answers with animations to keep attention high.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&amp; Meanings – Everyday Mistakes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Couldn’t pour water out of a boot… — </a:t>
            </a:r>
            <a:r>
              <a:rPr lang="en-US" sz="1200" dirty="0">
                <a:solidFill>
                  <a:srgbClr val="030A18"/>
                </a:solidFill>
              </a:rPr>
              <a:t>lacks basics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Bought the magic beans—twice — </a:t>
            </a:r>
            <a:r>
              <a:rPr lang="en-US" sz="1200" dirty="0">
                <a:solidFill>
                  <a:srgbClr val="030A18"/>
                </a:solidFill>
              </a:rPr>
              <a:t>repeats errors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Threw the baby out with the bath‑water — </a:t>
            </a:r>
            <a:r>
              <a:rPr lang="en-US" sz="1200" dirty="0">
                <a:solidFill>
                  <a:srgbClr val="030A18"/>
                </a:solidFill>
              </a:rPr>
              <a:t>fixes gone too far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42316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All foam, no beer — </a:t>
            </a:r>
            <a:r>
              <a:rPr lang="en-US" sz="1200" dirty="0">
                <a:solidFill>
                  <a:srgbClr val="030A18"/>
                </a:solidFill>
              </a:rPr>
              <a:t>looks impressive, empty inside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Spanner in the works — </a:t>
            </a:r>
            <a:r>
              <a:rPr lang="en-US" sz="1200" dirty="0">
                <a:solidFill>
                  <a:srgbClr val="030A18"/>
                </a:solidFill>
              </a:rPr>
              <a:t>person who derails plans</a:t>
            </a:r>
            <a:endParaRPr lang="en-US" sz="1200" dirty="0"/>
          </a:p>
        </p:txBody>
      </p:sp>
      <p:pic>
        <p:nvPicPr>
          <p:cNvPr id="8" name="Image 0" descr="/home/oai/share/3f5aeaea-7060-4e89-9579-ef79d172a964.png"/>
          <p:cNvPicPr>
            <a:picLocks noChangeAspect="1"/>
          </p:cNvPicPr>
          <p:nvPr/>
        </p:nvPicPr>
        <p:blipFill>
          <a:blip r:embed="rId1"/>
          <a:srcRect t="13810" b="13810"/>
          <a:stretch>
            <a:fillRect/>
          </a:stretch>
        </p:blipFill>
        <p:spPr>
          <a:xfrm>
            <a:off x="5760720" y="1005840"/>
            <a:ext cx="3200400" cy="34747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572000"/>
            <a:ext cx="8686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30A18"/>
                </a:solidFill>
              </a:rPr>
              <a:t>Tip:</a:t>
            </a:r>
            <a:r>
              <a:rPr lang="en-US" sz="800" i="1" dirty="0">
                <a:solidFill>
                  <a:srgbClr val="030A18"/>
                </a:solidFill>
              </a:rPr>
              <a:t> add a quick example sentence or reveal answers with animations to keep attention high.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&amp; Meanings – Head‑Scratchers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Climbing the tree to catch the fish — </a:t>
            </a:r>
            <a:r>
              <a:rPr lang="en-US" sz="1200" dirty="0">
                <a:solidFill>
                  <a:srgbClr val="030A18"/>
                </a:solidFill>
              </a:rPr>
              <a:t>wrong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Sharp as a bowling ball — </a:t>
            </a:r>
            <a:r>
              <a:rPr lang="en-US" sz="1200" dirty="0">
                <a:solidFill>
                  <a:srgbClr val="030A18"/>
                </a:solidFill>
              </a:rPr>
              <a:t>slow to catch 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Couldn’t find sand in the desert — </a:t>
            </a:r>
            <a:r>
              <a:rPr lang="en-US" sz="1200" dirty="0">
                <a:solidFill>
                  <a:srgbClr val="030A18"/>
                </a:solidFill>
              </a:rPr>
              <a:t>totally clueless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42316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As wise as a bag of hair — </a:t>
            </a:r>
            <a:r>
              <a:rPr lang="en-US" sz="1200" dirty="0">
                <a:solidFill>
                  <a:srgbClr val="030A18"/>
                </a:solidFill>
              </a:rPr>
              <a:t>zero wisdom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Like trying to herd frogs — </a:t>
            </a:r>
            <a:r>
              <a:rPr lang="en-US" sz="1200" dirty="0">
                <a:solidFill>
                  <a:srgbClr val="030A18"/>
                </a:solidFill>
              </a:rPr>
              <a:t>impossible task</a:t>
            </a:r>
            <a:endParaRPr lang="en-US" sz="1200" dirty="0"/>
          </a:p>
        </p:txBody>
      </p:sp>
      <p:pic>
        <p:nvPicPr>
          <p:cNvPr id="8" name="Image 0" descr="/home/oai/share/4ae10e54-c79b-498d-a464-20c5b6cfd514.png"/>
          <p:cNvPicPr>
            <a:picLocks noChangeAspect="1"/>
          </p:cNvPicPr>
          <p:nvPr/>
        </p:nvPicPr>
        <p:blipFill>
          <a:blip r:embed="rId1"/>
          <a:srcRect t="13810" b="13810"/>
          <a:stretch>
            <a:fillRect/>
          </a:stretch>
        </p:blipFill>
        <p:spPr>
          <a:xfrm>
            <a:off x="5760720" y="1005840"/>
            <a:ext cx="3200400" cy="34747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572000"/>
            <a:ext cx="8686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30A18"/>
                </a:solidFill>
              </a:rPr>
              <a:t>Tip:</a:t>
            </a:r>
            <a:r>
              <a:rPr lang="en-US" sz="800" i="1" dirty="0">
                <a:solidFill>
                  <a:srgbClr val="030A18"/>
                </a:solidFill>
              </a:rPr>
              <a:t> add a quick example sentence or reveal answers with animations to keep attention high.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&amp; Meanings – Strong / Harsh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Putting lipstick on a pig — </a:t>
            </a:r>
            <a:r>
              <a:rPr lang="en-US" sz="1200" dirty="0">
                <a:solidFill>
                  <a:srgbClr val="030A18"/>
                </a:solidFill>
              </a:rPr>
              <a:t>dressing up a bad idea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Not playing with a full deck — </a:t>
            </a:r>
            <a:r>
              <a:rPr lang="en-US" sz="1200" dirty="0">
                <a:solidFill>
                  <a:srgbClr val="030A18"/>
                </a:solidFill>
              </a:rPr>
              <a:t>missing logic pieces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All sizzle, no steak — </a:t>
            </a:r>
            <a:r>
              <a:rPr lang="en-US" sz="1200" dirty="0">
                <a:solidFill>
                  <a:srgbClr val="030A18"/>
                </a:solidFill>
              </a:rPr>
              <a:t>flashy, no substance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42316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Counting chickens before they hatch — </a:t>
            </a:r>
            <a:r>
              <a:rPr lang="en-US" sz="1200" dirty="0">
                <a:solidFill>
                  <a:srgbClr val="030A18"/>
                </a:solidFill>
              </a:rPr>
              <a:t>celebrating too soon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b="1" dirty="0">
                <a:solidFill>
                  <a:srgbClr val="030A18"/>
                </a:solidFill>
              </a:rPr>
              <a:t>Wielding a hammer where a feather would do — </a:t>
            </a:r>
            <a:r>
              <a:rPr lang="en-US" sz="1200" dirty="0">
                <a:solidFill>
                  <a:srgbClr val="030A18"/>
                </a:solidFill>
              </a:rPr>
              <a:t>overreacting</a:t>
            </a:r>
            <a:endParaRPr lang="en-US" sz="1200" dirty="0"/>
          </a:p>
        </p:txBody>
      </p:sp>
      <p:pic>
        <p:nvPicPr>
          <p:cNvPr id="8" name="Image 0" descr="/home/oai/share/1ac1b8da-1cc1-4680-8373-922793673da3.png"/>
          <p:cNvPicPr>
            <a:picLocks noChangeAspect="1"/>
          </p:cNvPicPr>
          <p:nvPr/>
        </p:nvPicPr>
        <p:blipFill>
          <a:blip r:embed="rId1"/>
          <a:srcRect t="13810" b="13810"/>
          <a:stretch>
            <a:fillRect/>
          </a:stretch>
        </p:blipFill>
        <p:spPr>
          <a:xfrm>
            <a:off x="5760720" y="1005840"/>
            <a:ext cx="3200400" cy="34747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572000"/>
            <a:ext cx="8686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30A18"/>
                </a:solidFill>
              </a:rPr>
              <a:t>Tip:</a:t>
            </a:r>
            <a:r>
              <a:rPr lang="en-US" sz="800" i="1" dirty="0">
                <a:solidFill>
                  <a:srgbClr val="030A18"/>
                </a:solidFill>
              </a:rPr>
              <a:t> add a quick example sentence or reveal answers with animations to keep attention high.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Quick Quiz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E7EEF8"/>
          </a:solidFill>
          <a:ln w="12700">
            <a:solidFill>
              <a:srgbClr val="D0D8E4"/>
            </a:solidFill>
            <a:prstDash val="solid"/>
          </a:ln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97280" y="1417320"/>
            <a:ext cx="75895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Investing in the same failed scheme twice.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" y="22860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E7EEF8"/>
          </a:solidFill>
          <a:ln w="12700">
            <a:solidFill>
              <a:srgbClr val="D0D8E4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548640" y="2468880"/>
            <a:ext cx="457200" cy="457200"/>
          </a:xfrm>
          <a:prstGeom prst="ellipse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548640" y="246888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97280" y="2423160"/>
            <a:ext cx="75895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A project meeting where no one agrees on a plan.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329184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E7EEF8"/>
          </a:solidFill>
          <a:ln w="12700">
            <a:solidFill>
              <a:srgbClr val="D0D8E4"/>
            </a:solidFill>
            <a:prstDash val="solid"/>
          </a:ln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548640" y="3474720"/>
            <a:ext cx="457200" cy="457200"/>
          </a:xfrm>
          <a:prstGeom prst="ellipse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548640" y="347472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3429000"/>
            <a:ext cx="75895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A slick pitch that falls apart once data questions start.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4663440"/>
            <a:ext cx="8229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30A18"/>
                </a:solidFill>
              </a:rPr>
              <a:t>Students hold up mini whiteboards or fingers (1–3) to show their answer.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Pair Activity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28016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Write a short dialogue (6–8 lines) that naturally uses two idioms from the list.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169164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Act it out or read it aloud.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210312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Audience guesses which idioms were used.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Worksheet &amp; Homework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28016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Matching: idiom → meaning (mix &amp; randomize).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169164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Extension: Write a 1‑paragraph news story about a famous historical blunder, slipping in one idiom.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2103120"/>
            <a:ext cx="82296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Worksheet: </a:t>
            </a:r>
            <a:r>
              <a:rPr lang="en-US" sz="1200" u="sng" dirty="0">
                <a:solidFill>
                  <a:srgbClr val="004FA3"/>
                </a:solidFill>
              </a:rPr>
              <a:t>Download here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Exit Ticket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 rot="-120000">
            <a:off x="1371600" y="1828800"/>
            <a:ext cx="5943600" cy="2011680"/>
          </a:xfrm>
          <a:prstGeom prst="rect">
            <a:avLst/>
          </a:prstGeom>
          <a:solidFill>
            <a:srgbClr val="FFF5CC"/>
          </a:solidFill>
          <a:ln w="12700">
            <a:solidFill>
              <a:srgbClr val="E7D47A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1645920" y="2560320"/>
            <a:ext cx="539496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030A18"/>
                </a:solidFill>
              </a:rPr>
              <a:t>Tomorrow I’ll try not to be </a:t>
            </a:r>
            <a:r>
              <a:rPr lang="en-US" sz="1600" b="1" dirty="0">
                <a:solidFill>
                  <a:srgbClr val="030A18"/>
                </a:solidFill>
              </a:rPr>
              <a:t>______</a:t>
            </a:r>
            <a:r>
              <a:rPr lang="en-US" sz="1600" dirty="0">
                <a:solidFill>
                  <a:srgbClr val="030A18"/>
                </a:solidFill>
              </a:rPr>
              <a:t> when I…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30A18"/>
                </a:solidFill>
              </a:rPr>
              <a:t>Collect sticky notes as students leave.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Further Practice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28016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60"/>
              </a:spcAft>
              <a:buSzPct val="100000"/>
              <a:buNone/>
            </a:pPr>
            <a:r>
              <a:rPr lang="en-US" sz="1200" dirty="0">
                <a:solidFill>
                  <a:srgbClr val="030A18"/>
                </a:solidFill>
              </a:rPr>
              <a:t>Read the full article on idioms for stupidity and foolishness</a:t>
            </a:r>
            <a:r>
              <a:rPr lang="en-US" sz="1200" u="sng" dirty="0">
                <a:solidFill>
                  <a:srgbClr val="004FA3"/>
                </a:solidFill>
              </a:rPr>
              <a:t> (link)</a:t>
            </a:r>
            <a:r>
              <a:rPr lang="en-US" sz="1200" dirty="0">
                <a:solidFill>
                  <a:srgbClr val="030A18"/>
                </a:solidFill>
              </a:rPr>
              <a:t>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169164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Explore idioms for motivation and positivity to balance your vocabulary.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2797</Words>
  <Application>WPS Presentation</Application>
  <PresentationFormat>On-screen Show (16:9)</PresentationFormat>
  <Paragraphs>120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SimSun</vt:lpstr>
      <vt:lpstr>Wingdings</vt:lpstr>
      <vt:lpstr>Arial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User</cp:lastModifiedBy>
  <cp:revision>2</cp:revision>
  <dcterms:created xsi:type="dcterms:W3CDTF">2025-07-21T16:57:00Z</dcterms:created>
  <dcterms:modified xsi:type="dcterms:W3CDTF">2025-07-21T18:20:29Z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582432CE2B3B4D418AE7737AB6C379FF_13</vt:lpwstr>
  </property>
  <property fmtid="{D5CDD505-2E9C-101B-9397-08002B2CF9AE}" pid="3" name="KSOProductBuildVer">
    <vt:lpwstr>1033-12.2.0.21931</vt:lpwstr>
  </property>
</Properties>
</file>