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9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83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teachersinstruction.com/metaphors-for-happiness/#:~:text=Metaphors%20about%20happiness%20are%20creative,can%20make%20your%20speech%20more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teachersinstruction.com/metaphors-for-happiness/#:~:text=Happiness%20is%20a%20feeling%20we,more%20fun%20to%20talk%20abou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hyperlink" Target="https://teachersinstruction.com/metaphors-for-happiness/#:~:text=What%E2%80%99s%20the%20difference%20between%20a,and%20a%20simile%20for%20happiness" TargetMode="External"/><Relationship Id="rId4" Type="http://schemas.openxmlformats.org/officeDocument/2006/relationships/image" Target="../media/image4.svg"/><Relationship Id="rId9" Type="http://schemas.openxmlformats.org/officeDocument/2006/relationships/hyperlink" Target="https://www.yourdictionary.com/articles/examples-metaphor#:~:text=What%20Is%20a%20Metaphor%3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metaphors-for-happiness/#:~:text=Metaphors%20help%20us%20turn%20feelings,conversations%E2%80%94you%E2%80%99ll%20soon%20find%20happiness%20everywher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achersinstruction.com/metaphors-for-happiness/#:~:text=How%20can%20I%20use%20happiness,metaphors%20in%20teaching%20or%20writing" TargetMode="External"/><Relationship Id="rId4" Type="http://schemas.openxmlformats.org/officeDocument/2006/relationships/hyperlink" Target="https://teachersinstruction.com/metaphors-for-happiness/#:~:text=Metaphors%20about%20happiness%20are%20creative,can%20make%20your%20speech%20mor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teachersinstruction.com/metaphors-for-happiness/#:~:text=1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metaphors-for-happiness/#:~:text=5" TargetMode="External"/><Relationship Id="rId5" Type="http://schemas.openxmlformats.org/officeDocument/2006/relationships/hyperlink" Target="https://teachersinstruction.com/metaphors-for-happiness/#:~:text=8" TargetMode="External"/><Relationship Id="rId4" Type="http://schemas.openxmlformats.org/officeDocument/2006/relationships/hyperlink" Target="https://teachersinstruction.com/metaphors-for-happiness/#:~:text=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teachersinstruction.com/metaphors-for-happiness/#:~:text=28,Ste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metaphors-for-happiness/#:~:text=6" TargetMode="External"/><Relationship Id="rId5" Type="http://schemas.openxmlformats.org/officeDocument/2006/relationships/hyperlink" Target="https://teachersinstruction.com/metaphors-for-happiness/#:~:text=4" TargetMode="Externa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metaphors-for-happiness/#:~:text=Happiness%20is%20a%20hard%20laugh,laughter%20in%20a%20difficult%20time" TargetMode="External"/><Relationship Id="rId5" Type="http://schemas.openxmlformats.org/officeDocument/2006/relationships/hyperlink" Target="https://teachersinstruction.com/metaphors-for-happiness/#:~:text=Heart%20skips%20a%20beat%20%E2%80%94,lost%20friend%20they%20weren%E2%80%99t%20expecting" TargetMode="External"/><Relationship Id="rId4" Type="http://schemas.openxmlformats.org/officeDocument/2006/relationships/hyperlink" Target="https://teachersinstruction.com/metaphors-for-happiness/#:~:text=7,Blanke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metaphors-for-happiness/#:~:text=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metaphors-for-happiness/#:~:text=3" TargetMode="External"/><Relationship Id="rId5" Type="http://schemas.openxmlformats.org/officeDocument/2006/relationships/hyperlink" Target="https://teachersinstruction.com/metaphors-for-happiness/#:~:text=2" TargetMode="External"/><Relationship Id="rId4" Type="http://schemas.openxmlformats.org/officeDocument/2006/relationships/hyperlink" Target="https://teachersinstruction.com/metaphors-for-happiness/#:~:text=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achersinstruction.com/metaphors-for-happiness/#:~:text=How%20can%20I%20use%20happiness,metaphors%20in%20teaching%20or%20writing" TargetMode="External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https://teachersinstruction.com/metaphors-for-happiness/#:~:text=Metaphors%20help%20us%20turn%20feelings,conversations%E2%80%94you%E2%80%99ll%20soon%20find%20happiness%20everywher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metaphors-for-happiness/#:~:text=Metaphors%20about%20happiness%20are%20creative,can%20make%20your%20speech%20more" TargetMode="External"/><Relationship Id="rId5" Type="http://schemas.openxmlformats.org/officeDocument/2006/relationships/hyperlink" Target="https://teachersinstruction.com/metaphors-for-happiness/#:~:text=Happiness%20is%20a%20feeling%20we,more%20fun%20to%20talk%20about" TargetMode="External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achersinstruction.com/metaphors-for-happiness/#:~:text=Reinforce%20your%20understanding%20of%20joyful,answer%20key%20for%20easy%20review" TargetMode="External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metaphors-for-happiness/#:~:text=Metaphors%20about%20happiness%20are%20creative,can%20make%20your%20speech%20more" TargetMode="External"/><Relationship Id="rId5" Type="http://schemas.openxmlformats.org/officeDocument/2006/relationships/hyperlink" Target="https://teachersinstruction.com/metaphors-for-happiness/#:~:text=Metaphors%20help%20us%20turn%20feelings,conversations%E2%80%94you%E2%80%99ll%20soon%20find%20happiness%20everywhere" TargetMode="External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0701e656-0ae3-4fa3-b69f-4549457823fb.png"/>
          <p:cNvPicPr>
            <a:picLocks noChangeAspect="1"/>
          </p:cNvPicPr>
          <p:nvPr/>
        </p:nvPicPr>
        <p:blipFill>
          <a:blip r:embed="rId3"/>
          <a:srcRect t="12500" b="12500"/>
          <a:stretch/>
        </p:blipFill>
        <p:spPr>
          <a:xfrm>
            <a:off x="5029200" y="1028700"/>
            <a:ext cx="4114800" cy="3086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37160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Metaphors for Happiness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457200" y="219456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Joy Through Figurative Language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4389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pic>
        <p:nvPicPr>
          <p:cNvPr id="7" name="Picture 6" descr="A black and yellow logo&#10;&#10;AI-generated content may be incorrect.">
            <a:extLst>
              <a:ext uri="{FF2B5EF4-FFF2-40B4-BE49-F238E27FC236}">
                <a16:creationId xmlns:a16="http://schemas.microsoft.com/office/drawing/2014/main" id="{E522F1DE-1E5E-C849-01E5-0A9302D62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90703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Metaphor?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4846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A metaphor compares one thing to another by saying it is something else.
</a:t>
            </a:r>
            <a:r>
              <a:rPr lang="en-US" sz="1200" dirty="0">
                <a:solidFill>
                  <a:srgbClr val="030A18"/>
                </a:solidFill>
              </a:rPr>
              <a:t>Metaphors are figures of speech and are not literally true.
They help us picture emotions and ideas in a vivid way.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0" y="1463040"/>
            <a:ext cx="4114800" cy="1143000"/>
          </a:xfrm>
          <a:prstGeom prst="roundRect">
            <a:avLst>
              <a:gd name="adj" fmla="val 8000"/>
            </a:avLst>
          </a:prstGeom>
          <a:solidFill>
            <a:srgbClr val="F1F8E9"/>
          </a:solidFill>
          <a:ln w="12700">
            <a:solidFill>
              <a:srgbClr val="D0E2C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4663440" y="150876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Metaphor
</a:t>
            </a:r>
            <a:r>
              <a:rPr lang="en-US" sz="900" i="1" dirty="0">
                <a:solidFill>
                  <a:srgbClr val="030A18"/>
                </a:solidFill>
              </a:rPr>
              <a:t>Her smile was sunshine.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2697480"/>
            <a:ext cx="4114800" cy="1143000"/>
          </a:xfrm>
          <a:prstGeom prst="roundRect">
            <a:avLst>
              <a:gd name="adj" fmla="val 8000"/>
            </a:avLst>
          </a:prstGeom>
          <a:solidFill>
            <a:srgbClr val="E3F2FD"/>
          </a:solidFill>
          <a:ln w="12700">
            <a:solidFill>
              <a:srgbClr val="B7D5ED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3440" y="2834640"/>
            <a:ext cx="365760" cy="36576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29200" y="2834640"/>
            <a:ext cx="365760" cy="365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486400" y="274320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Simile
</a:t>
            </a:r>
            <a:r>
              <a:rPr lang="en-US" sz="900" i="1" dirty="0">
                <a:solidFill>
                  <a:srgbClr val="030A18"/>
                </a:solidFill>
              </a:rPr>
              <a:t>Her smile is like sunshine.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7"/>
              </a:rPr>
              <a:t>[1]</a:t>
            </a:r>
            <a:r>
              <a:rPr lang="en-US" sz="600" u="sng" dirty="0">
                <a:solidFill>
                  <a:srgbClr val="0070C0"/>
                </a:solidFill>
                <a:hlinkClick r:id="rId8"/>
              </a:rPr>
              <a:t>[2]</a:t>
            </a:r>
            <a:r>
              <a:rPr lang="en-US" sz="600" u="sng" dirty="0">
                <a:solidFill>
                  <a:srgbClr val="0070C0"/>
                </a:solidFill>
                <a:hlinkClick r:id="rId9"/>
              </a:rPr>
              <a:t>[3]</a:t>
            </a:r>
            <a:r>
              <a:rPr lang="en-US" sz="600" u="sng" dirty="0">
                <a:solidFill>
                  <a:srgbClr val="0070C0"/>
                </a:solidFill>
                <a:hlinkClick r:id="rId10"/>
              </a:rPr>
              <a:t>[4]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Use Metaphors to Describe Happiness?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554480"/>
            <a:ext cx="4023360" cy="914400"/>
          </a:xfrm>
          <a:prstGeom prst="roundRect">
            <a:avLst>
              <a:gd name="adj" fmla="val 10000"/>
            </a:avLst>
          </a:prstGeom>
          <a:solidFill>
            <a:srgbClr val="F9F9F9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Plain:
</a:t>
            </a:r>
            <a:r>
              <a:rPr lang="en-US" sz="900" i="1" dirty="0">
                <a:solidFill>
                  <a:srgbClr val="030A18"/>
                </a:solidFill>
              </a:rPr>
              <a:t>I am very happy.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663440" y="1554480"/>
            <a:ext cx="4023360" cy="914400"/>
          </a:xfrm>
          <a:prstGeom prst="roundRect">
            <a:avLst>
              <a:gd name="adj" fmla="val 10000"/>
            </a:avLst>
          </a:prstGeom>
          <a:solidFill>
            <a:srgbClr val="F1F6FC"/>
          </a:solidFill>
          <a:ln w="12700">
            <a:solidFill>
              <a:srgbClr val="CAD8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754880" y="164592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Metaphor:
</a:t>
            </a:r>
            <a:r>
              <a:rPr lang="en-US" sz="900" i="1" dirty="0">
                <a:solidFill>
                  <a:srgbClr val="030A18"/>
                </a:solidFill>
              </a:rPr>
              <a:t>I'm walking on air.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83464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Metaphors turn feelings into vivid pictures.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They make language colourful and emotional.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They encourage creativity and improve writing and speech.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3"/>
              </a:rPr>
              <a:t>[5]</a:t>
            </a:r>
            <a:r>
              <a:rPr lang="en-US" sz="600" u="sng" dirty="0">
                <a:solidFill>
                  <a:srgbClr val="0070C0"/>
                </a:solidFill>
                <a:hlinkClick r:id="rId4"/>
              </a:rPr>
              <a:t>[6]</a:t>
            </a:r>
            <a:r>
              <a:rPr lang="en-US" sz="600" u="sng" dirty="0">
                <a:solidFill>
                  <a:srgbClr val="0070C0"/>
                </a:solidFill>
                <a:hlinkClick r:id="rId5"/>
              </a:rPr>
              <a:t>[7]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&amp; Light Metaphors</a:t>
            </a:r>
            <a:endParaRPr lang="en-US" sz="2400" dirty="0"/>
          </a:p>
        </p:txBody>
      </p:sp>
      <p:pic>
        <p:nvPicPr>
          <p:cNvPr id="3" name="Image 0" descr="/home/oai/share/c55d1ef6-6310-4304-8843-63943fe561dd.png"/>
          <p:cNvPicPr>
            <a:picLocks noChangeAspect="1"/>
          </p:cNvPicPr>
          <p:nvPr/>
        </p:nvPicPr>
        <p:blipFill>
          <a:blip r:embed="rId3"/>
          <a:srcRect t="8333" b="8333"/>
          <a:stretch/>
        </p:blipFill>
        <p:spPr>
          <a:xfrm>
            <a:off x="5029200" y="1463040"/>
            <a:ext cx="4114800" cy="2286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463040"/>
            <a:ext cx="4572000" cy="2286000"/>
          </a:xfrm>
          <a:prstGeom prst="roundRect">
            <a:avLst>
              <a:gd name="adj" fmla="val 4000"/>
            </a:avLst>
          </a:prstGeom>
          <a:solidFill>
            <a:srgbClr val="F7FDF8"/>
          </a:solidFill>
          <a:ln w="12700">
            <a:solidFill>
              <a:srgbClr val="D5E8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1600200"/>
            <a:ext cx="42062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A ray of light
</a:t>
            </a:r>
            <a:r>
              <a:rPr lang="en-US" sz="900" dirty="0">
                <a:solidFill>
                  <a:srgbClr val="030A18"/>
                </a:solidFill>
              </a:rPr>
              <a:t>Someone or something that brings joy when they appear.
Example: She is a ray of light to everyone around her.
</a:t>
            </a:r>
            <a:r>
              <a:rPr lang="en-US" sz="1300" b="1" dirty="0">
                <a:solidFill>
                  <a:srgbClr val="030A18"/>
                </a:solidFill>
              </a:rPr>
              <a:t>Her smile was sunshine
</a:t>
            </a:r>
            <a:r>
              <a:rPr lang="en-US" sz="900" dirty="0">
                <a:solidFill>
                  <a:srgbClr val="030A18"/>
                </a:solidFill>
              </a:rPr>
              <a:t>Describes a smile that feels bright, warm and hopeful.
Example: His compliment made her smile sunshine.
</a:t>
            </a:r>
            <a:r>
              <a:rPr lang="en-US" sz="1300" b="1" dirty="0">
                <a:solidFill>
                  <a:srgbClr val="030A18"/>
                </a:solidFill>
              </a:rPr>
              <a:t>A garden in bloom
</a:t>
            </a:r>
            <a:r>
              <a:rPr lang="en-US" sz="900" dirty="0">
                <a:solidFill>
                  <a:srgbClr val="030A18"/>
                </a:solidFill>
              </a:rPr>
              <a:t>A situation thriving with positivity and growth.</a:t>
            </a:r>
            <a:endParaRPr lang="en-US" sz="1300" dirty="0"/>
          </a:p>
          <a:p>
            <a:pPr marL="0" indent="0">
              <a:buNone/>
            </a:pPr>
            <a:r>
              <a:rPr lang="en-US" sz="900" dirty="0">
                <a:solidFill>
                  <a:srgbClr val="030A18"/>
                </a:solidFill>
              </a:rPr>
              <a:t>Example: After the good news, the classroom felt like a garden in bloom.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4"/>
              </a:rPr>
              <a:t>[8]</a:t>
            </a:r>
            <a:r>
              <a:rPr lang="en-US" sz="600" u="sng" dirty="0">
                <a:solidFill>
                  <a:srgbClr val="0070C0"/>
                </a:solidFill>
                <a:hlinkClick r:id="rId5"/>
              </a:rPr>
              <a:t>[9]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[10]</a:t>
            </a:r>
            <a:r>
              <a:rPr lang="en-US" sz="600" u="sng" dirty="0">
                <a:solidFill>
                  <a:srgbClr val="0070C0"/>
                </a:solidFill>
                <a:hlinkClick r:id="rId7"/>
              </a:rPr>
              <a:t>[11]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Movement Metaphors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37160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468880"/>
          </a:xfrm>
          <a:prstGeom prst="roundRect">
            <a:avLst>
              <a:gd name="adj" fmla="val 3704"/>
            </a:avLst>
          </a:prstGeom>
          <a:solidFill>
            <a:srgbClr val="F5F9FF"/>
          </a:solidFill>
          <a:ln w="12700">
            <a:solidFill>
              <a:srgbClr val="D0DE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2194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Walking on air
</a:t>
            </a:r>
            <a:r>
              <a:rPr lang="en-US" sz="900" dirty="0">
                <a:solidFill>
                  <a:srgbClr val="030A18"/>
                </a:solidFill>
              </a:rPr>
              <a:t>Feeling light and worry‑free after something positive happens.
Example: She was walking on air after she aced her test.
</a:t>
            </a:r>
            <a:r>
              <a:rPr lang="en-US" sz="1300" b="1" dirty="0">
                <a:solidFill>
                  <a:srgbClr val="030A18"/>
                </a:solidFill>
              </a:rPr>
              <a:t>Jumping for joy
</a:t>
            </a:r>
            <a:r>
              <a:rPr lang="en-US" sz="900" dirty="0">
                <a:solidFill>
                  <a:srgbClr val="030A18"/>
                </a:solidFill>
              </a:rPr>
              <a:t>Being so happy you can’t sit still.
Example: He was jumping for joy when he got the scholarship.
</a:t>
            </a:r>
            <a:r>
              <a:rPr lang="en-US" sz="1300" b="1" dirty="0">
                <a:solidFill>
                  <a:srgbClr val="030A18"/>
                </a:solidFill>
              </a:rPr>
              <a:t>A skip in your step
</a:t>
            </a:r>
            <a:r>
              <a:rPr lang="en-US" sz="900" dirty="0">
                <a:solidFill>
                  <a:srgbClr val="030A18"/>
                </a:solidFill>
              </a:rPr>
              <a:t>A burst of energy that puts a bounce in your walk.</a:t>
            </a:r>
            <a:endParaRPr lang="en-US" sz="1300" dirty="0"/>
          </a:p>
          <a:p>
            <a:pPr marL="0" indent="0">
              <a:buNone/>
            </a:pPr>
            <a:r>
              <a:rPr lang="en-US" sz="900" dirty="0">
                <a:solidFill>
                  <a:srgbClr val="030A18"/>
                </a:solidFill>
              </a:rPr>
              <a:t>Example: The sunny day put a skip in her step.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[12]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[13]</a:t>
            </a:r>
            <a:r>
              <a:rPr lang="en-US" sz="600" u="sng" dirty="0">
                <a:solidFill>
                  <a:srgbClr val="0070C0"/>
                </a:solidFill>
                <a:hlinkClick r:id="rId7"/>
              </a:rPr>
              <a:t>[14]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 &amp; Heart Metaphors</a:t>
            </a:r>
            <a:endParaRPr lang="en-US" sz="2400" dirty="0"/>
          </a:p>
        </p:txBody>
      </p:sp>
      <p:pic>
        <p:nvPicPr>
          <p:cNvPr id="3" name="Image 0" descr="/home/oai/share/780d2392-920d-4332-88cd-4bb59ca915db.png"/>
          <p:cNvPicPr>
            <a:picLocks noChangeAspect="1"/>
          </p:cNvPicPr>
          <p:nvPr/>
        </p:nvPicPr>
        <p:blipFill>
          <a:blip r:embed="rId3"/>
          <a:srcRect t="18750" b="18750"/>
          <a:stretch/>
        </p:blipFill>
        <p:spPr>
          <a:xfrm>
            <a:off x="5486400" y="1463040"/>
            <a:ext cx="3657600" cy="2286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463040"/>
            <a:ext cx="4572000" cy="2286000"/>
          </a:xfrm>
          <a:prstGeom prst="roundRect">
            <a:avLst>
              <a:gd name="adj" fmla="val 4000"/>
            </a:avLst>
          </a:prstGeom>
          <a:solidFill>
            <a:srgbClr val="FFF7F9"/>
          </a:solidFill>
          <a:ln w="12700">
            <a:solidFill>
              <a:srgbClr val="EAD6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1600200"/>
            <a:ext cx="42062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Happiness is a warm blanket
</a:t>
            </a:r>
            <a:r>
              <a:rPr lang="en-US" sz="900" dirty="0">
                <a:solidFill>
                  <a:srgbClr val="030A18"/>
                </a:solidFill>
              </a:rPr>
              <a:t>Happiness feels cozy and safe, like being wrapped in a blanket.
Example: Sitting by the fire was happiness as a warm blanket.
</a:t>
            </a:r>
            <a:r>
              <a:rPr lang="en-US" sz="1300" b="1" dirty="0">
                <a:solidFill>
                  <a:srgbClr val="030A18"/>
                </a:solidFill>
              </a:rPr>
              <a:t>Heart skips a beat
</a:t>
            </a:r>
            <a:r>
              <a:rPr lang="en-US" sz="900" dirty="0">
                <a:solidFill>
                  <a:srgbClr val="030A18"/>
                </a:solidFill>
              </a:rPr>
              <a:t>Being so happy or excited that your heart seems to leap.
Example: When she saw her best friend arrive unexpectedly, her heart skipped a beat.
</a:t>
            </a:r>
            <a:r>
              <a:rPr lang="en-US" sz="1300" b="1" dirty="0">
                <a:solidFill>
                  <a:srgbClr val="030A18"/>
                </a:solidFill>
              </a:rPr>
              <a:t>Happiness is a hard laugh on a tough day
</a:t>
            </a:r>
            <a:r>
              <a:rPr lang="en-US" sz="900" dirty="0">
                <a:solidFill>
                  <a:srgbClr val="030A18"/>
                </a:solidFill>
              </a:rPr>
              <a:t>Finding joy and humor even when things are difficult.</a:t>
            </a:r>
            <a:endParaRPr lang="en-US" sz="1300" dirty="0"/>
          </a:p>
          <a:p>
            <a:pPr marL="0" indent="0">
              <a:buNone/>
            </a:pPr>
            <a:r>
              <a:rPr lang="en-US" sz="900" dirty="0">
                <a:solidFill>
                  <a:srgbClr val="030A18"/>
                </a:solidFill>
              </a:rPr>
              <a:t>Example: Even though finals were stressful, a joke with friends was a hard laugh on a tough day.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4"/>
              </a:rPr>
              <a:t>[15]</a:t>
            </a:r>
            <a:r>
              <a:rPr lang="en-US" sz="600" u="sng" dirty="0">
                <a:solidFill>
                  <a:srgbClr val="0070C0"/>
                </a:solidFill>
                <a:hlinkClick r:id="rId5"/>
              </a:rPr>
              <a:t>[16]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[17]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Practice: What Does It Mean?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8229600" cy="2468880"/>
          </a:xfrm>
          <a:prstGeom prst="roundRect">
            <a:avLst>
              <a:gd name="adj" fmla="val 3704"/>
            </a:avLst>
          </a:prstGeom>
          <a:solidFill>
            <a:srgbClr val="F5FCFA"/>
          </a:solidFill>
          <a:ln w="12700">
            <a:solidFill>
              <a:srgbClr val="D1E7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786384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1. On cloud nine
2. Sunshine in my soul
3. Over the moon
</a:t>
            </a:r>
            <a:endParaRPr lang="en-US" sz="1300" dirty="0"/>
          </a:p>
          <a:p>
            <a:pPr marL="0" indent="0">
              <a:buNone/>
            </a:pPr>
            <a:r>
              <a:rPr lang="en-US" sz="900" dirty="0">
                <a:solidFill>
                  <a:srgbClr val="030A18"/>
                </a:solidFill>
              </a:rPr>
              <a:t>For each metaphor above, decide: What emotion does it express? Is it literal or figurative? Jot down your guesses before we discuss!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3"/>
              </a:rPr>
              <a:t>[18]</a:t>
            </a:r>
            <a:r>
              <a:rPr lang="en-US" sz="600" u="sng" dirty="0">
                <a:solidFill>
                  <a:srgbClr val="0070C0"/>
                </a:solidFill>
                <a:hlinkClick r:id="rId4"/>
              </a:rPr>
              <a:t>[19]</a:t>
            </a:r>
            <a:r>
              <a:rPr lang="en-US" sz="600" u="sng" dirty="0">
                <a:solidFill>
                  <a:srgbClr val="0070C0"/>
                </a:solidFill>
                <a:hlinkClick r:id="rId5"/>
              </a:rPr>
              <a:t>[20]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[21]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Your Own Metaphor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37160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FFFDF3"/>
          </a:solidFill>
          <a:ln w="12700">
            <a:solidFill>
              <a:srgbClr val="EAE2C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Think of something joyful — a song, a place, a memory.
How could you turn it into a metaphor?
</a:t>
            </a:r>
            <a:endParaRPr lang="en-US" sz="1300" dirty="0"/>
          </a:p>
          <a:p>
            <a:pPr marL="0" indent="0">
              <a:buNone/>
            </a:pPr>
            <a:r>
              <a:rPr lang="en-US" sz="900" i="1" dirty="0">
                <a:solidFill>
                  <a:srgbClr val="030A18"/>
                </a:solidFill>
              </a:rPr>
              <a:t>Example: Joy is a balloon ready to lift off.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Write your own metaphor and share with a partner!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[22]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 Time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37160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F5F7FB"/>
          </a:solidFill>
          <a:ln w="12700">
            <a:solidFill>
              <a:srgbClr val="D5DAE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1. What does “Jumping for joy” mean?
</a:t>
            </a:r>
            <a:r>
              <a:rPr lang="en-US" sz="900" i="1" dirty="0">
                <a:solidFill>
                  <a:srgbClr val="030A18"/>
                </a:solidFill>
              </a:rPr>
              <a:t>   A) Feeling nervous   B) Being extremely happy   C) Taking a leap of faith
</a:t>
            </a:r>
            <a:r>
              <a:rPr lang="en-US" sz="1200" b="1" dirty="0">
                <a:solidFill>
                  <a:srgbClr val="030A18"/>
                </a:solidFill>
              </a:rPr>
              <a:t>2. Which metaphor expresses quiet happiness?
</a:t>
            </a:r>
            <a:r>
              <a:rPr lang="en-US" sz="900" i="1" dirty="0">
                <a:solidFill>
                  <a:srgbClr val="030A18"/>
                </a:solidFill>
              </a:rPr>
              <a:t>   A) Heart skips a beat   B) A garden in bloom   C) Jumping for joy
</a:t>
            </a:r>
            <a:r>
              <a:rPr lang="en-US" sz="1200" b="1" dirty="0">
                <a:solidFill>
                  <a:srgbClr val="030A18"/>
                </a:solidFill>
              </a:rPr>
              <a:t>3. “Walking on air” describes
</a:t>
            </a:r>
            <a:r>
              <a:rPr lang="en-US" sz="900" i="1" dirty="0">
                <a:solidFill>
                  <a:srgbClr val="030A18"/>
                </a:solidFill>
              </a:rPr>
              <a:t>   A) Feeling depressed   B) Feeling carefree and happy   C) Travelling by airplane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 &amp; Key Takeaways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37160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F7F7F9"/>
          </a:solidFill>
          <a:ln w="12700">
            <a:solidFill>
              <a:srgbClr val="D6D6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What is a metaphor?
</a:t>
            </a:r>
            <a:r>
              <a:rPr lang="en-US" sz="900" dirty="0">
                <a:solidFill>
                  <a:srgbClr val="030A18"/>
                </a:solidFill>
              </a:rPr>
              <a:t>A creative comparison that says something is something else to create vivid imagery.
</a:t>
            </a:r>
            <a:r>
              <a:rPr lang="en-US" sz="1300" b="1" dirty="0">
                <a:solidFill>
                  <a:srgbClr val="030A18"/>
                </a:solidFill>
              </a:rPr>
              <a:t>Categories of happiness metaphors:
</a:t>
            </a:r>
            <a:r>
              <a:rPr lang="en-US" sz="900" dirty="0">
                <a:solidFill>
                  <a:srgbClr val="030A18"/>
                </a:solidFill>
              </a:rPr>
              <a:t>• Nature &amp; light: rays of light, sunshine, gardens in bloom
• Movement: walking on air, jumping for joy, a skip in your step
• Emotion &amp; heart: warm blankets, heart skips a beat, hard laughs on tough days
</a:t>
            </a:r>
            <a:r>
              <a:rPr lang="en-US" sz="1200" dirty="0">
                <a:solidFill>
                  <a:srgbClr val="030A18"/>
                </a:solidFill>
              </a:rPr>
              <a:t>Keep listening for metaphors in stories and songs and try creating your own!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[23]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[24]</a:t>
            </a:r>
            <a:r>
              <a:rPr lang="en-US" sz="600" u="sng" dirty="0">
                <a:solidFill>
                  <a:srgbClr val="0070C0"/>
                </a:solidFill>
                <a:hlinkClick r:id="rId7"/>
              </a:rPr>
              <a:t>[25]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Worksheet &amp; Homework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37160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EEF9F5"/>
          </a:solidFill>
          <a:ln w="12700">
            <a:solidFill>
              <a:srgbClr val="CCE3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Download the worksheet linked on the blog post to practice these metaphors.
Write three original sentences using metaphors from each group (nature/light, movement, emotion/heart).
Reflect on a metaphor you’ve heard before in a book, song or conversation. What does it compare and how does it make you feel?
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[26]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 &amp; Wrap-Up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37160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F7F8FF"/>
          </a:solidFill>
          <a:ln w="12700">
            <a:solidFill>
              <a:srgbClr val="D6D9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Exit question:
</a:t>
            </a:r>
            <a:r>
              <a:rPr lang="en-US" sz="900" i="1" dirty="0">
                <a:solidFill>
                  <a:srgbClr val="030A18"/>
                </a:solidFill>
              </a:rPr>
              <a:t>What’s one metaphor from today you could use in your own story or conversation?
</a:t>
            </a:r>
            <a:r>
              <a:rPr lang="en-US" sz="1300" b="1" dirty="0">
                <a:solidFill>
                  <a:srgbClr val="030A18"/>
                </a:solidFill>
              </a:rPr>
              <a:t>Review today’s themes:
</a:t>
            </a:r>
            <a:r>
              <a:rPr lang="en-US" sz="900" dirty="0">
                <a:solidFill>
                  <a:srgbClr val="030A18"/>
                </a:solidFill>
              </a:rPr>
              <a:t>• Nature &amp; light metaphors capture brightness and growth.
• Movement metaphors convey energy and freedom.
• Emotion &amp; heart metaphors illustrate warmth and inner joy.
</a:t>
            </a:r>
            <a:r>
              <a:rPr lang="en-US" sz="1200" dirty="0">
                <a:solidFill>
                  <a:srgbClr val="030A18"/>
                </a:solidFill>
              </a:rPr>
              <a:t>Challenge yourself to listen for metaphors in songs, books and everyday speech this week!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[27]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[28]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927</Words>
  <Application>Microsoft Office PowerPoint</Application>
  <PresentationFormat>On-screen Show (16:9)</PresentationFormat>
  <Paragraphs>59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2</cp:revision>
  <dcterms:created xsi:type="dcterms:W3CDTF">2025-07-27T16:13:17Z</dcterms:created>
  <dcterms:modified xsi:type="dcterms:W3CDTF">2025-07-27T17:09:07Z</dcterms:modified>
</cp:coreProperties>
</file>