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27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7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As%20Deep%20as%20the%20Ocea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similes-for-love/#:~:text=As%20strong%20as%20an%20oak" TargetMode="External"/><Relationship Id="rId4" Type="http://schemas.openxmlformats.org/officeDocument/2006/relationships/hyperlink" Target="https://teachersinstruction.com/similes-for-love/#:~:text=Like%20a%20warm%20hu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Like%20a%20roller%20coast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As%20sweet%20as%20hone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similes-for-love/#:~:text=As%20sweet%20as%20honey" TargetMode="External"/><Relationship Id="rId5" Type="http://schemas.openxmlformats.org/officeDocument/2006/relationships/hyperlink" Target="https://teachersinstruction.com/similes-for-love/#:~:text=Like%20a%20roller%20coaster" TargetMode="Externa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Tips%20for%20Using%20Similes%20in,Writin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da97ecb8-404e-4cd5-a3d9-c06d965905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914400"/>
            <a:ext cx="4114800" cy="411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28016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Similes for Love and Relationships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2286000"/>
            <a:ext cx="5029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Figurative Language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4389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30A18"/>
                </a:solidFill>
              </a:rPr>
              <a:t>
</a:t>
            </a:r>
            <a:endParaRPr lang="en-US" sz="1000" dirty="0"/>
          </a:p>
        </p:txBody>
      </p:sp>
      <p:pic>
        <p:nvPicPr>
          <p:cNvPr id="7" name="Picture 6" descr="A black and yellow logo&#10;&#10;TeachersInstruction log">
            <a:extLst>
              <a:ext uri="{FF2B5EF4-FFF2-40B4-BE49-F238E27FC236}">
                <a16:creationId xmlns:a16="http://schemas.microsoft.com/office/drawing/2014/main" id="{5879B732-44EC-B9E9-96CC-5DFA0BF90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1752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What Is a Simile?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754880" cy="2194560"/>
          </a:xfrm>
          <a:prstGeom prst="roundRect">
            <a:avLst>
              <a:gd name="adj" fmla="val 4167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5720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 simile compares two unlike things using “like” or “as”.
</a:t>
            </a:r>
            <a:r>
              <a:rPr lang="en-US" sz="1200" dirty="0">
                <a:solidFill>
                  <a:srgbClr val="030A18"/>
                </a:solidFill>
              </a:rPr>
              <a:t>Similes help readers imagine feelings or relationships by painting a picture.
</a:t>
            </a:r>
            <a:r>
              <a:rPr lang="en-US" sz="1200" i="1" dirty="0">
                <a:solidFill>
                  <a:srgbClr val="030A18"/>
                </a:solidFill>
              </a:rPr>
              <a:t>Example: “He’s as loyal as a dog.”
</a:t>
            </a:r>
            <a:r>
              <a:rPr lang="en-US" sz="1200" dirty="0">
                <a:solidFill>
                  <a:srgbClr val="030A18"/>
                </a:solidFill>
              </a:rPr>
              <a:t>Similes differ from metaphors because metaphors compare directly without “like” or “as”.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577840" y="1280160"/>
            <a:ext cx="3108960" cy="1828800"/>
          </a:xfrm>
          <a:prstGeom prst="roundRect">
            <a:avLst>
              <a:gd name="adj" fmla="val 5000"/>
            </a:avLst>
          </a:prstGeom>
          <a:solidFill>
            <a:srgbClr val="F7F7FF"/>
          </a:solidFill>
          <a:ln w="12700">
            <a:solidFill>
              <a:srgbClr val="F7F7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669280" y="1371600"/>
            <a:ext cx="29260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Simile: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Love is like glue.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Metaphor: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Love is glue.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Why Use Similes to Describe Love?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Make feelings easier to imagine
</a:t>
            </a:r>
            <a:r>
              <a:rPr lang="en-US" sz="1200" dirty="0">
                <a:solidFill>
                  <a:srgbClr val="030A18"/>
                </a:solidFill>
              </a:rPr>
              <a:t>Similes paint pictures that help us feel emotions clearly.
</a:t>
            </a:r>
            <a:r>
              <a:rPr lang="en-US" sz="1300" b="1" dirty="0">
                <a:solidFill>
                  <a:srgbClr val="030A18"/>
                </a:solidFill>
              </a:rPr>
              <a:t>Add personality to writing and speech
</a:t>
            </a:r>
            <a:r>
              <a:rPr lang="en-US" sz="1200" dirty="0">
                <a:solidFill>
                  <a:srgbClr val="030A18"/>
                </a:solidFill>
              </a:rPr>
              <a:t>They make language colourful and lively.
</a:t>
            </a:r>
            <a:r>
              <a:rPr lang="en-US" sz="1300" b="1" dirty="0">
                <a:solidFill>
                  <a:srgbClr val="030A18"/>
                </a:solidFill>
              </a:rPr>
              <a:t>Create shared emotional images
</a:t>
            </a:r>
            <a:r>
              <a:rPr lang="en-US" sz="1200" dirty="0">
                <a:solidFill>
                  <a:srgbClr val="030A18"/>
                </a:solidFill>
              </a:rPr>
              <a:t>People relate to familiar comparisons and feel connected.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920" y="137160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94944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Feelings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7920" y="2103120"/>
            <a:ext cx="640080" cy="6400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49440" y="21945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Creativity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7920" y="283464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49440" y="29260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Connection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Romantic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FF9F5"/>
          </a:solidFill>
          <a:ln w="12700">
            <a:solidFill>
              <a:srgbClr val="FFF9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As deep as the ocean
</a:t>
            </a:r>
            <a:r>
              <a:rPr lang="en-US" sz="1200" dirty="0">
                <a:solidFill>
                  <a:srgbClr val="030A18"/>
                </a:solidFill>
              </a:rPr>
              <a:t>Unending love and devotion.
Example: Their love is as deep as the ocean.
</a:t>
            </a:r>
            <a:r>
              <a:rPr lang="en-US" sz="1300" b="1" dirty="0">
                <a:solidFill>
                  <a:srgbClr val="030A18"/>
                </a:solidFill>
              </a:rPr>
              <a:t>Like a flame that never dies
</a:t>
            </a:r>
            <a:r>
              <a:rPr lang="en-US" sz="1200" dirty="0">
                <a:solidFill>
                  <a:srgbClr val="030A18"/>
                </a:solidFill>
              </a:rPr>
              <a:t>Passionate love that keeps burning.
Example: My passion for you is like a flame that never dies.
</a:t>
            </a:r>
            <a:r>
              <a:rPr lang="en-US" sz="1300" b="1" dirty="0">
                <a:solidFill>
                  <a:srgbClr val="030A18"/>
                </a:solidFill>
              </a:rPr>
              <a:t>Like two puzzle pieces
</a:t>
            </a:r>
            <a:r>
              <a:rPr lang="en-US" sz="1200" dirty="0">
                <a:solidFill>
                  <a:srgbClr val="030A18"/>
                </a:solidFill>
              </a:rPr>
              <a:t>Perfectly matched and meant to fit together.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They fit together like two puzzle pieces.</a:t>
            </a:r>
            <a:endParaRPr lang="en-US" sz="1300" dirty="0"/>
          </a:p>
        </p:txBody>
      </p:sp>
      <p:pic>
        <p:nvPicPr>
          <p:cNvPr id="5" name="Image 0" descr="/home/oai/share/aef64b4c-99bc-4d37-82ee-43fb713f04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[6]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Emotional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5FFF7"/>
          </a:solidFill>
          <a:ln w="12700">
            <a:solidFill>
              <a:srgbClr val="F5FFF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Like a warm hug
</a:t>
            </a:r>
            <a:r>
              <a:rPr lang="en-US" sz="1200" dirty="0">
                <a:solidFill>
                  <a:srgbClr val="030A18"/>
                </a:solidFill>
              </a:rPr>
              <a:t>Comforting and safe.
Example: Her encouragement felt like a warm hug.
</a:t>
            </a:r>
            <a:r>
              <a:rPr lang="en-US" sz="1300" b="1" dirty="0">
                <a:solidFill>
                  <a:srgbClr val="030A18"/>
                </a:solidFill>
              </a:rPr>
              <a:t>Like sunshine on a rainy day
</a:t>
            </a:r>
            <a:r>
              <a:rPr lang="en-US" sz="1200" dirty="0">
                <a:solidFill>
                  <a:srgbClr val="030A18"/>
                </a:solidFill>
              </a:rPr>
              <a:t>Bright joy that lifts your spirits.
Example: His smile was like sunshine on a rainy day.
</a:t>
            </a:r>
            <a:r>
              <a:rPr lang="en-US" sz="1300" b="1" dirty="0">
                <a:solidFill>
                  <a:srgbClr val="030A18"/>
                </a:solidFill>
              </a:rPr>
              <a:t>As strong as an oak
</a:t>
            </a:r>
            <a:r>
              <a:rPr lang="en-US" sz="1200" dirty="0">
                <a:solidFill>
                  <a:srgbClr val="030A18"/>
                </a:solidFill>
              </a:rPr>
              <a:t>Dependable and steadfast love.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Their friendship is as strong as an oak.</a:t>
            </a:r>
            <a:endParaRPr lang="en-US" sz="1300" dirty="0"/>
          </a:p>
        </p:txBody>
      </p:sp>
      <p:pic>
        <p:nvPicPr>
          <p:cNvPr id="5" name="Image 0" descr="/home/oai/share/97e2f31e-73d1-45c8-b5ae-2b9f637590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[7]</a:t>
            </a:r>
            <a:r>
              <a:rPr lang="en-US" sz="700" u="sng" dirty="0">
                <a:solidFill>
                  <a:srgbClr val="0070C0"/>
                </a:solidFill>
                <a:hlinkClick r:id="rId5"/>
              </a:rPr>
              <a:t>[8]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30A18"/>
                </a:solidFill>
              </a:rPr>
              <a:t>Fragile or Complicated Relationships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FF5F5"/>
          </a:solidFill>
          <a:ln w="12700">
            <a:solidFill>
              <a:srgbClr val="FFF5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Like a roller coaster
</a:t>
            </a:r>
            <a:r>
              <a:rPr lang="en-US" sz="1200" dirty="0">
                <a:solidFill>
                  <a:srgbClr val="030A18"/>
                </a:solidFill>
              </a:rPr>
              <a:t>Ups and downs of a relationship.
Example: Our friendship has been like a roller coaster lately.
</a:t>
            </a:r>
            <a:r>
              <a:rPr lang="en-US" sz="1300" b="1" dirty="0">
                <a:solidFill>
                  <a:srgbClr val="030A18"/>
                </a:solidFill>
              </a:rPr>
              <a:t>As fragile as glass
</a:t>
            </a:r>
            <a:r>
              <a:rPr lang="en-US" sz="1200" dirty="0">
                <a:solidFill>
                  <a:srgbClr val="030A18"/>
                </a:solidFill>
              </a:rPr>
              <a:t>Delicate and easily broken.
Example: Trust is as fragile as glass — handle with care.
</a:t>
            </a:r>
            <a:r>
              <a:rPr lang="en-US" sz="1300" b="1" dirty="0">
                <a:solidFill>
                  <a:srgbClr val="030A18"/>
                </a:solidFill>
              </a:rPr>
              <a:t>Like a storm at sea
</a:t>
            </a:r>
            <a:r>
              <a:rPr lang="en-US" sz="1200" dirty="0">
                <a:solidFill>
                  <a:srgbClr val="030A18"/>
                </a:solidFill>
              </a:rPr>
              <a:t>Turbulent and unpredictable.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Their arguments are like a storm at sea.</a:t>
            </a:r>
            <a:endParaRPr lang="en-US" sz="1300" dirty="0"/>
          </a:p>
        </p:txBody>
      </p:sp>
      <p:pic>
        <p:nvPicPr>
          <p:cNvPr id="5" name="Image 0" descr="/home/oai/share/2cb09982-306d-4575-8575-a70d0d9e457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188720"/>
            <a:ext cx="1950720" cy="2926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[9]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Funny or Playful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7F7FF"/>
          </a:solidFill>
          <a:ln w="12700">
            <a:solidFill>
              <a:srgbClr val="F7F7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As sweet as honey
</a:t>
            </a:r>
            <a:r>
              <a:rPr lang="en-US" sz="1200" dirty="0">
                <a:solidFill>
                  <a:srgbClr val="030A18"/>
                </a:solidFill>
              </a:rPr>
              <a:t>Describes someone delightfully sweet.
Example: Her kindness is as sweet as honey.
</a:t>
            </a:r>
            <a:r>
              <a:rPr lang="en-US" sz="1300" b="1" dirty="0">
                <a:solidFill>
                  <a:srgbClr val="030A18"/>
                </a:solidFill>
              </a:rPr>
              <a:t>Like glue
</a:t>
            </a:r>
            <a:r>
              <a:rPr lang="en-US" sz="1200" dirty="0">
                <a:solidFill>
                  <a:srgbClr val="030A18"/>
                </a:solidFill>
              </a:rPr>
              <a:t>So close you can’t be pulled apart.
Example: The twins are like glue — always together.
</a:t>
            </a:r>
            <a:r>
              <a:rPr lang="en-US" sz="1300" b="1" dirty="0">
                <a:solidFill>
                  <a:srgbClr val="030A18"/>
                </a:solidFill>
              </a:rPr>
              <a:t>Snug as a bug in a rug
</a:t>
            </a:r>
            <a:r>
              <a:rPr lang="en-US" sz="1200" dirty="0">
                <a:solidFill>
                  <a:srgbClr val="030A18"/>
                </a:solidFill>
              </a:rPr>
              <a:t>Comfy and cozy together.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They sat on the couch snug as a bug in a rug.</a:t>
            </a:r>
            <a:endParaRPr lang="en-US" sz="1300" dirty="0"/>
          </a:p>
        </p:txBody>
      </p:sp>
      <p:pic>
        <p:nvPicPr>
          <p:cNvPr id="5" name="Image 0" descr="/home/oai/share/0c178bf5-8596-4fbe-b4e7-cfe8c98111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[10]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Practice: What Does This Simile Mean?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2926080"/>
          </a:xfrm>
          <a:prstGeom prst="roundRect">
            <a:avLst>
              <a:gd name="adj" fmla="val 3125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78638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“Like a roller coaster” – Is it literal or figurative? What feeling does it evoke?
• “As sweet as honey” – What does this say about the person?
• “Like glue” – What kind of relationship does this describe?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2480" y="32004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5"/>
              </a:rPr>
              <a:t>[11]</a:t>
            </a:r>
            <a:r>
              <a:rPr lang="en-US" sz="700" u="sng" dirty="0">
                <a:solidFill>
                  <a:srgbClr val="0070C0"/>
                </a:solidFill>
                <a:hlinkClick r:id="rId6"/>
              </a:rPr>
              <a:t>[12][13]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Create Your Own Love Simile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303520" cy="2926080"/>
          </a:xfrm>
          <a:prstGeom prst="roundRect">
            <a:avLst>
              <a:gd name="adj" fmla="val 3125"/>
            </a:avLst>
          </a:prstGeom>
          <a:solidFill>
            <a:srgbClr val="FFF9F5"/>
          </a:solidFill>
          <a:ln w="12700">
            <a:solidFill>
              <a:srgbClr val="FFF9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1206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Think of something sticky, warm, or emotional.
</a:t>
            </a:r>
            <a:r>
              <a:rPr lang="en-US" sz="1200" i="1" dirty="0">
                <a:solidFill>
                  <a:srgbClr val="030A18"/>
                </a:solidFill>
              </a:rPr>
              <a:t>Example: “Love is like a dog waiting by the door.”
</a:t>
            </a:r>
            <a:r>
              <a:rPr lang="en-US" sz="1200" dirty="0">
                <a:solidFill>
                  <a:srgbClr val="030A18"/>
                </a:solidFill>
              </a:rPr>
              <a:t>Now write your own simile in the space below and share it with a classmate!</a:t>
            </a:r>
            <a:endParaRPr lang="en-US" sz="1300" dirty="0"/>
          </a:p>
        </p:txBody>
      </p:sp>
      <p:pic>
        <p:nvPicPr>
          <p:cNvPr id="5" name="Image 0" descr="/home/oai/share/3bec685c-c455-467c-b91c-02f210f194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188720"/>
            <a:ext cx="2743200" cy="274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[14]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Recap &amp; Takeaways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3017520"/>
          </a:xfrm>
          <a:prstGeom prst="roundRect">
            <a:avLst>
              <a:gd name="adj" fmla="val 3030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A simile uses “like” or “as” to compare unlike things.
</a:t>
            </a:r>
            <a:r>
              <a:rPr lang="en-US" sz="1200" dirty="0">
                <a:solidFill>
                  <a:srgbClr val="030A18"/>
                </a:solidFill>
              </a:rPr>
              <a:t>• Romantic similes express deep, passionate love.
• Emotional similes convey comfort, joy and strength.
• Fragile similes describe ups, downs and delicate feelings.
• Playful similes add humour and warmth to relationships.
</a:t>
            </a:r>
            <a:r>
              <a:rPr lang="en-US" sz="1200" i="1" dirty="0">
                <a:solidFill>
                  <a:srgbClr val="030A18"/>
                </a:solidFill>
              </a:rPr>
              <a:t>Keep an eye out for similes in books, songs and real life — and try writing one in your journal tonight!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685</Words>
  <Application>Microsoft Office PowerPoint</Application>
  <PresentationFormat>On-screen Show (16:9)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2025-07-28T12:51:53Z</dcterms:created>
  <dcterms:modified xsi:type="dcterms:W3CDTF">2025-07-28T12:58:49Z</dcterms:modified>
</cp:coreProperties>
</file>